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5" r:id="rId4"/>
    <p:sldMasterId id="2147483671" r:id="rId5"/>
    <p:sldMasterId id="2147483676" r:id="rId6"/>
    <p:sldMasterId id="2147483681" r:id="rId7"/>
    <p:sldMasterId id="2147483686" r:id="rId8"/>
    <p:sldMasterId id="2147483691" r:id="rId9"/>
  </p:sldMasterIdLst>
  <p:notesMasterIdLst>
    <p:notesMasterId r:id="rId11"/>
  </p:notesMasterIdLst>
  <p:sldIdLst>
    <p:sldId id="560" r:id="rId10"/>
    <p:sldId id="391" r:id="rId12"/>
    <p:sldId id="521" r:id="rId13"/>
    <p:sldId id="445" r:id="rId14"/>
    <p:sldId id="542" r:id="rId15"/>
    <p:sldId id="468" r:id="rId16"/>
    <p:sldId id="543" r:id="rId17"/>
    <p:sldId id="544" r:id="rId18"/>
    <p:sldId id="545" r:id="rId19"/>
    <p:sldId id="557" r:id="rId20"/>
    <p:sldId id="546" r:id="rId21"/>
    <p:sldId id="547" r:id="rId22"/>
    <p:sldId id="548" r:id="rId23"/>
    <p:sldId id="549" r:id="rId24"/>
    <p:sldId id="559" r:id="rId25"/>
    <p:sldId id="561" r:id="rId26"/>
    <p:sldId id="562" r:id="rId27"/>
    <p:sldId id="558" r:id="rId28"/>
    <p:sldId id="602" r:id="rId29"/>
    <p:sldId id="553" r:id="rId30"/>
    <p:sldId id="555" r:id="rId31"/>
    <p:sldId id="565" r:id="rId32"/>
    <p:sldId id="567" r:id="rId33"/>
    <p:sldId id="568" r:id="rId34"/>
    <p:sldId id="603" r:id="rId35"/>
    <p:sldId id="569" r:id="rId36"/>
    <p:sldId id="556" r:id="rId37"/>
    <p:sldId id="522" r:id="rId38"/>
    <p:sldId id="470" r:id="rId39"/>
    <p:sldId id="473" r:id="rId40"/>
    <p:sldId id="447" r:id="rId41"/>
    <p:sldId id="486" r:id="rId42"/>
    <p:sldId id="475" r:id="rId43"/>
    <p:sldId id="477" r:id="rId44"/>
    <p:sldId id="571" r:id="rId45"/>
    <p:sldId id="564" r:id="rId46"/>
    <p:sldId id="563" r:id="rId47"/>
    <p:sldId id="489" r:id="rId48"/>
    <p:sldId id="490" r:id="rId49"/>
    <p:sldId id="524" r:id="rId50"/>
    <p:sldId id="438" r:id="rId51"/>
    <p:sldId id="439" r:id="rId52"/>
    <p:sldId id="440" r:id="rId53"/>
    <p:sldId id="441" r:id="rId54"/>
    <p:sldId id="483" r:id="rId55"/>
    <p:sldId id="529" r:id="rId56"/>
    <p:sldId id="530" r:id="rId57"/>
    <p:sldId id="525" r:id="rId58"/>
    <p:sldId id="485" r:id="rId59"/>
    <p:sldId id="487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527" r:id="rId68"/>
    <p:sldId id="492" r:id="rId69"/>
    <p:sldId id="493" r:id="rId70"/>
    <p:sldId id="494" r:id="rId71"/>
    <p:sldId id="495" r:id="rId72"/>
    <p:sldId id="496" r:id="rId73"/>
    <p:sldId id="497" r:id="rId74"/>
    <p:sldId id="538" r:id="rId75"/>
    <p:sldId id="539" r:id="rId76"/>
    <p:sldId id="528" r:id="rId77"/>
    <p:sldId id="503" r:id="rId78"/>
    <p:sldId id="507" r:id="rId79"/>
    <p:sldId id="511" r:id="rId80"/>
    <p:sldId id="512" r:id="rId81"/>
    <p:sldId id="540" r:id="rId82"/>
    <p:sldId id="541" r:id="rId83"/>
    <p:sldId id="517" r:id="rId84"/>
    <p:sldId id="518" r:id="rId85"/>
    <p:sldId id="519" r:id="rId86"/>
    <p:sldId id="572" r:id="rId87"/>
    <p:sldId id="573" r:id="rId88"/>
    <p:sldId id="574" r:id="rId89"/>
    <p:sldId id="575" r:id="rId90"/>
    <p:sldId id="576" r:id="rId91"/>
    <p:sldId id="577" r:id="rId92"/>
    <p:sldId id="578" r:id="rId93"/>
    <p:sldId id="579" r:id="rId94"/>
    <p:sldId id="580" r:id="rId95"/>
    <p:sldId id="581" r:id="rId96"/>
    <p:sldId id="582" r:id="rId97"/>
    <p:sldId id="583" r:id="rId98"/>
    <p:sldId id="584" r:id="rId99"/>
    <p:sldId id="585" r:id="rId100"/>
    <p:sldId id="586" r:id="rId101"/>
    <p:sldId id="587" r:id="rId102"/>
    <p:sldId id="588" r:id="rId103"/>
    <p:sldId id="589" r:id="rId104"/>
    <p:sldId id="590" r:id="rId105"/>
    <p:sldId id="591" r:id="rId106"/>
    <p:sldId id="592" r:id="rId107"/>
    <p:sldId id="593" r:id="rId108"/>
    <p:sldId id="594" r:id="rId109"/>
    <p:sldId id="595" r:id="rId110"/>
    <p:sldId id="596" r:id="rId111"/>
    <p:sldId id="597" r:id="rId112"/>
    <p:sldId id="598" r:id="rId113"/>
    <p:sldId id="599" r:id="rId114"/>
    <p:sldId id="600" r:id="rId115"/>
    <p:sldId id="601" r:id="rId116"/>
    <p:sldId id="604" r:id="rId117"/>
    <p:sldId id="607" r:id="rId118"/>
    <p:sldId id="608" r:id="rId119"/>
    <p:sldId id="615" r:id="rId120"/>
    <p:sldId id="611" r:id="rId121"/>
    <p:sldId id="606" r:id="rId122"/>
    <p:sldId id="612" r:id="rId123"/>
    <p:sldId id="613" r:id="rId124"/>
  </p:sldIdLst>
  <p:sldSz cx="9144000" cy="5143500"/>
  <p:notesSz cx="6858000" cy="9144000"/>
  <p:custDataLst>
    <p:tags r:id="rId128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FF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3"/>
    <p:restoredTop sz="99848"/>
  </p:normalViewPr>
  <p:slideViewPr>
    <p:cSldViewPr showGuides="1">
      <p:cViewPr varScale="1">
        <p:scale>
          <a:sx n="93" d="100"/>
          <a:sy n="93" d="100"/>
        </p:scale>
        <p:origin x="782" y="60"/>
      </p:cViewPr>
      <p:guideLst>
        <p:guide orient="horz" pos="14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9.xml"/><Relationship Id="rId98" Type="http://schemas.openxmlformats.org/officeDocument/2006/relationships/slide" Target="slides/slide88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9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8" Type="http://schemas.openxmlformats.org/officeDocument/2006/relationships/tags" Target="tags/tag1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121" Type="http://schemas.openxmlformats.org/officeDocument/2006/relationships/slide" Target="slides/slide111.xml"/><Relationship Id="rId120" Type="http://schemas.openxmlformats.org/officeDocument/2006/relationships/slide" Target="slides/slide110.xml"/><Relationship Id="rId12" Type="http://schemas.openxmlformats.org/officeDocument/2006/relationships/slide" Target="slides/slide2.xml"/><Relationship Id="rId119" Type="http://schemas.openxmlformats.org/officeDocument/2006/relationships/slide" Target="slides/slide109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4" Type="http://schemas.openxmlformats.org/officeDocument/2006/relationships/slide" Target="slides/slide104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110" Type="http://schemas.openxmlformats.org/officeDocument/2006/relationships/slide" Target="slides/slide100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9D40F5-8DFA-4CF5-81FE-104C1AD4946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34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655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675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696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716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737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757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778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798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819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849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870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90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911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931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952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972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993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013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034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054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75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095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16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36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57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77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98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218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239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259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280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00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321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34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61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36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8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40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42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44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46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48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0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52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17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38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63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02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802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22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822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843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63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863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84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884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0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04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904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25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925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45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945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6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66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966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8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865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986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0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070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007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2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275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027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0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048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6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68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068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88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089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0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09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109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2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29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129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150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7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70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170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9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91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191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1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11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211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3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32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32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252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7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733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273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937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293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14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314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34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334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55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355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7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75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375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9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96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396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微软雅黑" panose="020B0503020204020204" pitchFamily="34" charset="-122"/>
              </a:rPr>
            </a:fld>
            <a:endParaRPr lang="zh-CN" altLang="en-US" sz="12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 rot="10800000" flipV="1">
            <a:off x="0" y="1588"/>
            <a:ext cx="9144000" cy="58738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10800000" flipV="1">
            <a:off x="1357313" y="0"/>
            <a:ext cx="7786688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 txBox="1"/>
          <p:nvPr/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anchor="ctr"/>
          <a:p>
            <a:pPr lvl="0" algn="r" eaLnBrk="1" hangingPunct="1">
              <a:buNone/>
            </a:pPr>
            <a:fld id="{9A0DB2DC-4C9A-4742-B13C-FB6460FD3503}" type="slidenum">
              <a:rPr lang="zh-CN" altLang="en-US" b="1" dirty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b="1" dirty="0">
              <a:solidFill>
                <a:srgbClr val="89898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14350"/>
            <a:ext cx="9144000" cy="46291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en-US" altLang="zh-CN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 rot="10800000" flipV="1">
            <a:off x="0" y="1588"/>
            <a:ext cx="9144000" cy="58738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10800000" flipV="1">
            <a:off x="1357313" y="0"/>
            <a:ext cx="7786688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 txBox="1"/>
          <p:nvPr/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anchor="ctr"/>
          <a:p>
            <a:pPr lvl="0" algn="r" eaLnBrk="1" hangingPunct="1">
              <a:buNone/>
            </a:pPr>
            <a:fld id="{9A0DB2DC-4C9A-4742-B13C-FB6460FD3503}" type="slidenum">
              <a:rPr lang="zh-CN" altLang="en-US" b="1" dirty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b="1" dirty="0">
              <a:solidFill>
                <a:srgbClr val="89898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29500" y="5037138"/>
            <a:ext cx="1714500" cy="106363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C464E8C-4DDA-4B28-8A16-AF95183F608A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 rot="10800000" flipV="1">
            <a:off x="0" y="1588"/>
            <a:ext cx="9144000" cy="58738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10800000" flipV="1">
            <a:off x="1357313" y="0"/>
            <a:ext cx="7786688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 txBox="1"/>
          <p:nvPr/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anchor="ctr"/>
          <a:p>
            <a:pPr lvl="0" algn="r" eaLnBrk="1" hangingPunct="1">
              <a:buNone/>
            </a:pPr>
            <a:fld id="{9A0DB2DC-4C9A-4742-B13C-FB6460FD3503}" type="slidenum">
              <a:rPr lang="zh-CN" altLang="en-US" b="1" dirty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b="1" dirty="0">
              <a:solidFill>
                <a:srgbClr val="89898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en-US" altLang="zh-CN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29500" y="5037138"/>
            <a:ext cx="1714500" cy="106363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C6D9ED6-4B42-44EC-9BB2-62A35D9E176E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 rot="10800000" flipV="1">
            <a:off x="0" y="1588"/>
            <a:ext cx="9144000" cy="58738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10800000" flipV="1">
            <a:off x="1357313" y="0"/>
            <a:ext cx="7786688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 txBox="1"/>
          <p:nvPr/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anchor="ctr"/>
          <a:p>
            <a:pPr lvl="0" algn="r" eaLnBrk="1" hangingPunct="1">
              <a:buNone/>
            </a:pPr>
            <a:fld id="{9A0DB2DC-4C9A-4742-B13C-FB6460FD3503}" type="slidenum">
              <a:rPr lang="zh-CN" altLang="en-US" b="1" dirty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b="1" dirty="0">
              <a:solidFill>
                <a:srgbClr val="89898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en-US" altLang="zh-CN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59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29500" y="5037138"/>
            <a:ext cx="1714500" cy="106363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87DF339-085D-4164-8FC7-8CE47E516D09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3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en-US" altLang="zh-CN" dirty="0">
                <a:ea typeface="微软雅黑" panose="020B0503020204020204" pitchFamily="34" charset="-122"/>
              </a:rPr>
            </a:fld>
            <a:endParaRPr lang="en-US" altLang="zh-CN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 rot="10800000" flipV="1">
            <a:off x="0" y="1588"/>
            <a:ext cx="9144000" cy="58738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10800000" flipV="1">
            <a:off x="1357313" y="0"/>
            <a:ext cx="7786688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 txBox="1"/>
          <p:nvPr/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anchor="ctr"/>
          <a:p>
            <a:pPr lvl="0" algn="r" eaLnBrk="1" hangingPunct="1">
              <a:buNone/>
            </a:pPr>
            <a:fld id="{9A0DB2DC-4C9A-4742-B13C-FB6460FD3503}" type="slidenum">
              <a:rPr lang="zh-CN" altLang="en-US" b="1" dirty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b="1" dirty="0">
              <a:solidFill>
                <a:srgbClr val="89898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en-US" altLang="zh-CN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29500" y="5037138"/>
            <a:ext cx="1714500" cy="106363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8EBB5F3-3CB4-4752-8076-6B77CF369F5C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 rot="10800000" flipV="1">
            <a:off x="0" y="1588"/>
            <a:ext cx="9144000" cy="58738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10800000" flipV="1">
            <a:off x="1357313" y="0"/>
            <a:ext cx="7786688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 txBox="1"/>
          <p:nvPr/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anchor="ctr"/>
          <a:p>
            <a:pPr lvl="0" algn="r" eaLnBrk="1" hangingPunct="1">
              <a:buNone/>
            </a:pPr>
            <a:fld id="{9A0DB2DC-4C9A-4742-B13C-FB6460FD3503}" type="slidenum">
              <a:rPr lang="zh-CN" altLang="en-US" b="1" dirty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b="1" dirty="0">
              <a:solidFill>
                <a:srgbClr val="89898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en-US" altLang="zh-CN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29500" y="5037138"/>
            <a:ext cx="1714500" cy="106363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72BFB94-6CA5-4479-8A98-E9738BCAEEA0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 rot="10800000" flipV="1">
            <a:off x="0" y="1588"/>
            <a:ext cx="9144000" cy="58738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10800000" flipV="1">
            <a:off x="1357313" y="0"/>
            <a:ext cx="7786688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 txBox="1"/>
          <p:nvPr/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anchor="ctr"/>
          <a:p>
            <a:pPr lvl="0" algn="r" eaLnBrk="1" hangingPunct="1">
              <a:buNone/>
            </a:pPr>
            <a:fld id="{9A0DB2DC-4C9A-4742-B13C-FB6460FD3503}" type="slidenum">
              <a:rPr lang="zh-CN" altLang="en-US" b="1" dirty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b="1" dirty="0">
              <a:solidFill>
                <a:srgbClr val="89898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en-US" altLang="zh-CN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en-US" altLang="zh-CN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29500" y="5037138"/>
            <a:ext cx="1714500" cy="106363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CF0F86-2F4C-40EF-A446-A96BE8F29C0A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7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29500" y="5037138"/>
            <a:ext cx="1714500" cy="106363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A68753F-CBB4-4081-B8B8-31547F5FCF59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</a:fld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29500" y="5037138"/>
            <a:ext cx="1714500" cy="106363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6975475" y="65088"/>
            <a:ext cx="2133600" cy="27463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北京大学信息学院  郭炜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A3EF21-2FB1-4BC3-8C2B-0AB53EE8F68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2"/>
          <p:cNvSpPr/>
          <p:nvPr/>
        </p:nvSpPr>
        <p:spPr>
          <a:xfrm rot="10800000" flipV="1">
            <a:off x="0" y="1588"/>
            <a:ext cx="9144000" cy="58738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 rot="10800000" flipV="1">
            <a:off x="1357313" y="0"/>
            <a:ext cx="7786688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5"/>
          <p:cNvSpPr txBox="1"/>
          <p:nvPr/>
        </p:nvSpPr>
        <p:spPr>
          <a:xfrm>
            <a:off x="6975475" y="65088"/>
            <a:ext cx="2133600" cy="27463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北京大学信息学院  郭炜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599E31-3B08-46D6-8E23-D8E21CFF662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9DA0-3DD5-49DB-923A-A1FFC82D1B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hyperlink" Target="http://weibo.com/guoweiofpk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1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16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ctrTitle"/>
          </p:nvPr>
        </p:nvSpPr>
        <p:spPr>
          <a:xfrm>
            <a:off x="2268538" y="1347788"/>
            <a:ext cx="4464050" cy="1103312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zh-CN" altLang="en-US" sz="3600" kern="1200" dirty="0">
                <a:latin typeface="+mj-lt"/>
                <a:ea typeface="微软雅黑" panose="020B0503020204020204" pitchFamily="34" charset="-122"/>
                <a:cs typeface="+mj-cs"/>
              </a:rPr>
              <a:t>数据结构和算法</a:t>
            </a:r>
            <a:br>
              <a:rPr lang="en-US" altLang="zh-CN" sz="3600" kern="1200" dirty="0">
                <a:latin typeface="+mj-lt"/>
                <a:ea typeface="微软雅黑" panose="020B0503020204020204" pitchFamily="34" charset="-122"/>
                <a:cs typeface="+mj-cs"/>
              </a:rPr>
            </a:br>
            <a:r>
              <a:rPr lang="zh-CN" altLang="en-US" sz="2600" kern="1200" dirty="0">
                <a:latin typeface="+mj-lt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2600" kern="1200" dirty="0">
                <a:latin typeface="+mj-lt"/>
                <a:ea typeface="微软雅黑" panose="020B0503020204020204" pitchFamily="34" charset="-122"/>
                <a:cs typeface="+mj-cs"/>
              </a:rPr>
              <a:t>Python</a:t>
            </a:r>
            <a:r>
              <a:rPr lang="zh-CN" altLang="en-US" sz="2600" kern="1200" dirty="0">
                <a:latin typeface="+mj-lt"/>
                <a:ea typeface="微软雅黑" panose="020B0503020204020204" pitchFamily="34" charset="-122"/>
                <a:cs typeface="+mj-cs"/>
              </a:rPr>
              <a:t>描述）</a:t>
            </a:r>
            <a:endParaRPr lang="zh-CN" altLang="en-US" sz="2600" kern="1200" dirty="0"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57550" y="2619375"/>
            <a:ext cx="2484438" cy="503238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郭 炜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6" name="TextBox 3"/>
          <p:cNvSpPr txBox="1"/>
          <p:nvPr/>
        </p:nvSpPr>
        <p:spPr>
          <a:xfrm>
            <a:off x="2916238" y="52388"/>
            <a:ext cx="223678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</a:rPr>
              <a:t>信息科学技术学院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3797" name="灯片编号占位符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33798" name="TextBox 10"/>
          <p:cNvSpPr txBox="1"/>
          <p:nvPr/>
        </p:nvSpPr>
        <p:spPr>
          <a:xfrm>
            <a:off x="1130300" y="3282950"/>
            <a:ext cx="6738938" cy="1447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</a:rPr>
              <a:t>	     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</a:rPr>
              <a:t>微博：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hlinkClick r:id="rId1"/>
              </a:rPr>
              <a:t>http://weibo.com/guoweiofpku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学会程序和算法，走遍天下都不怕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!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</a:rPr>
              <a:t>讲义照片均为郭炜拍摄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379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3532188"/>
            <a:ext cx="1008063" cy="1008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00" name="矩形 7"/>
          <p:cNvSpPr/>
          <p:nvPr/>
        </p:nvSpPr>
        <p:spPr>
          <a:xfrm>
            <a:off x="971550" y="3282950"/>
            <a:ext cx="10826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</a:rPr>
              <a:t>微信公众号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469900"/>
            <a:ext cx="6227762" cy="4670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图的表示方法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2228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29" name="TextBox 7"/>
          <p:cNvSpPr txBox="1"/>
          <p:nvPr/>
        </p:nvSpPr>
        <p:spPr>
          <a:xfrm>
            <a:off x="8027988" y="4659313"/>
            <a:ext cx="1006475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云岗石窟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Rectangle 1"/>
          <p:cNvSpPr/>
          <p:nvPr/>
        </p:nvSpPr>
        <p:spPr>
          <a:xfrm>
            <a:off x="239713" y="1058863"/>
            <a:ext cx="8509000" cy="3786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基础广搜。先将起始位置入队列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每次从队列拿出一个元素，扩展其相邻的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个元素入队列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要用二维标志列表判重），直到队头元素为终点为止。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队列里的元素记录了指向父顶点（上一步）的指针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队列元素：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(r,c,father)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r,c: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顶点的坐标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father :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父顶点在队列中的下标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的父顶点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判重的二维列表：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flags[i][j]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(i,j)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那个位置是否走过，即是否入过队列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307" name="矩形 2"/>
          <p:cNvSpPr/>
          <p:nvPr/>
        </p:nvSpPr>
        <p:spPr>
          <a:xfrm>
            <a:off x="142875" y="285750"/>
            <a:ext cx="18923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268605" eaLnBrk="1" hangingPunct="1"/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迷宫问题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8354" name="Rectangle 1"/>
          <p:cNvSpPr/>
          <p:nvPr/>
        </p:nvSpPr>
        <p:spPr>
          <a:xfrm>
            <a:off x="539750" y="906463"/>
            <a:ext cx="8496300" cy="10144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队列不能用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collections.deque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，要自己写。用一个足够大的列表实现，维护一个队头指针和队尾指针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足够大：能放下所有顶点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355" name="矩形 2"/>
          <p:cNvSpPr/>
          <p:nvPr/>
        </p:nvSpPr>
        <p:spPr>
          <a:xfrm>
            <a:off x="142875" y="285750"/>
            <a:ext cx="18923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268605" eaLnBrk="1" hangingPunct="1"/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迷宫问题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356" name="TextBox 5"/>
          <p:cNvSpPr txBox="1"/>
          <p:nvPr/>
        </p:nvSpPr>
        <p:spPr>
          <a:xfrm>
            <a:off x="684213" y="2500313"/>
            <a:ext cx="719137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357" name="TextBox 6"/>
          <p:cNvSpPr txBox="1"/>
          <p:nvPr/>
        </p:nvSpPr>
        <p:spPr>
          <a:xfrm>
            <a:off x="1403350" y="2500313"/>
            <a:ext cx="720725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358" name="TextBox 7"/>
          <p:cNvSpPr txBox="1"/>
          <p:nvPr/>
        </p:nvSpPr>
        <p:spPr>
          <a:xfrm>
            <a:off x="2124075" y="2500313"/>
            <a:ext cx="719138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359" name="TextBox 8"/>
          <p:cNvSpPr txBox="1"/>
          <p:nvPr/>
        </p:nvSpPr>
        <p:spPr>
          <a:xfrm>
            <a:off x="2843213" y="2500313"/>
            <a:ext cx="720725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360" name="TextBox 9"/>
          <p:cNvSpPr txBox="1"/>
          <p:nvPr/>
        </p:nvSpPr>
        <p:spPr>
          <a:xfrm>
            <a:off x="3563938" y="2500313"/>
            <a:ext cx="720725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361" name="TextBox 10"/>
          <p:cNvSpPr txBox="1"/>
          <p:nvPr/>
        </p:nvSpPr>
        <p:spPr>
          <a:xfrm>
            <a:off x="4284663" y="2500313"/>
            <a:ext cx="719137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362" name="TextBox 11"/>
          <p:cNvSpPr txBox="1"/>
          <p:nvPr/>
        </p:nvSpPr>
        <p:spPr>
          <a:xfrm>
            <a:off x="5003800" y="2500313"/>
            <a:ext cx="720725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363" name="TextBox 12"/>
          <p:cNvSpPr txBox="1"/>
          <p:nvPr/>
        </p:nvSpPr>
        <p:spPr>
          <a:xfrm>
            <a:off x="5724525" y="2500313"/>
            <a:ext cx="719138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084888" y="2932113"/>
            <a:ext cx="0" cy="503238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365" name="TextBox 17"/>
          <p:cNvSpPr txBox="1"/>
          <p:nvPr/>
        </p:nvSpPr>
        <p:spPr>
          <a:xfrm>
            <a:off x="5724525" y="3435350"/>
            <a:ext cx="696913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head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596188" y="2932113"/>
            <a:ext cx="0" cy="503238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367" name="TextBox 19"/>
          <p:cNvSpPr txBox="1"/>
          <p:nvPr/>
        </p:nvSpPr>
        <p:spPr>
          <a:xfrm>
            <a:off x="7380288" y="3435350"/>
            <a:ext cx="47942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tail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6156325" y="2284413"/>
            <a:ext cx="0" cy="2159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4716463" y="2284413"/>
            <a:ext cx="143986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716463" y="2284413"/>
            <a:ext cx="0" cy="2159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4427538" y="2284413"/>
            <a:ext cx="0" cy="2159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4067175" y="2284413"/>
            <a:ext cx="36036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067175" y="2284413"/>
            <a:ext cx="0" cy="2159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374" name="TextBox 33"/>
          <p:cNvSpPr txBox="1"/>
          <p:nvPr/>
        </p:nvSpPr>
        <p:spPr>
          <a:xfrm>
            <a:off x="6443663" y="2500313"/>
            <a:ext cx="720725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3779838" y="2284413"/>
            <a:ext cx="0" cy="2159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1042988" y="2284413"/>
            <a:ext cx="273685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042988" y="2284413"/>
            <a:ext cx="0" cy="2159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378" name="TextBox 43"/>
          <p:cNvSpPr txBox="1"/>
          <p:nvPr/>
        </p:nvSpPr>
        <p:spPr>
          <a:xfrm>
            <a:off x="7164388" y="2500313"/>
            <a:ext cx="720725" cy="368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379" name="矩形 1"/>
          <p:cNvSpPr/>
          <p:nvPr/>
        </p:nvSpPr>
        <p:spPr>
          <a:xfrm>
            <a:off x="5032375" y="2117725"/>
            <a:ext cx="6953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father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28380" name="矩形 27"/>
          <p:cNvSpPr/>
          <p:nvPr/>
        </p:nvSpPr>
        <p:spPr>
          <a:xfrm>
            <a:off x="1995488" y="2130425"/>
            <a:ext cx="695325" cy="3063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father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28381" name="矩形 29"/>
          <p:cNvSpPr/>
          <p:nvPr/>
        </p:nvSpPr>
        <p:spPr>
          <a:xfrm>
            <a:off x="3916363" y="2117725"/>
            <a:ext cx="6953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father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28382" name="Rectangle 1"/>
          <p:cNvSpPr/>
          <p:nvPr/>
        </p:nvSpPr>
        <p:spPr>
          <a:xfrm>
            <a:off x="495300" y="4021138"/>
            <a:ext cx="83502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队头元素为目标时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，沿</a:t>
            </a:r>
            <a:r>
              <a:rPr lang="en-US" altLang="zh-CN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father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指针链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取出行走过程中的每个顶点的倒序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广度优先搜索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鸣人和佐助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30403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404" name="TextBox 7"/>
          <p:cNvSpPr txBox="1"/>
          <p:nvPr/>
        </p:nvSpPr>
        <p:spPr>
          <a:xfrm>
            <a:off x="7596188" y="4659313"/>
            <a:ext cx="141605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美国黄石公园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040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9888" y="457200"/>
            <a:ext cx="6234112" cy="4130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450" name="矩形 1"/>
          <p:cNvSpPr/>
          <p:nvPr/>
        </p:nvSpPr>
        <p:spPr>
          <a:xfrm>
            <a:off x="357188" y="1000125"/>
            <a:ext cx="6143625" cy="3692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已知一张地图（以二维矩阵的形式表示）以及佐助和鸣人的位置。地图上的每个位置都可以走到，只不过有些位置上有大蛇丸的手下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(#)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，需要先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大蛇丸的手下才能到这些位置。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鸣人有一定数量的查克拉，每一个单位的查克拉可以打败一个大蛇丸的手下。假设鸣人可以往上下左右四个方向移动，每移动一个距离需要花费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个单位时间，打败大蛇丸的手下不需要时间。如果鸣人查克拉消耗完了，则只可以走到没有大蛇丸手下的位置，不可以再移动到有大蛇丸手下的位置。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佐助在此期间不移动，大蛇丸的手下也不移动。请问，鸣人要追上佐助最少需要花费多少时间？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451" name="矩形 2"/>
          <p:cNvSpPr/>
          <p:nvPr/>
        </p:nvSpPr>
        <p:spPr>
          <a:xfrm>
            <a:off x="7072313" y="1785938"/>
            <a:ext cx="1214437" cy="1477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4 4 1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#@##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**##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###+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****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452" name="矩形 3"/>
          <p:cNvSpPr/>
          <p:nvPr/>
        </p:nvSpPr>
        <p:spPr>
          <a:xfrm>
            <a:off x="142875" y="214313"/>
            <a:ext cx="388461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鸣人和佐助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百练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6044)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4498" name="矩形 1"/>
          <p:cNvSpPr/>
          <p:nvPr/>
        </p:nvSpPr>
        <p:spPr>
          <a:xfrm>
            <a:off x="357188" y="1000125"/>
            <a:ext cx="6143625" cy="3140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状态定义为：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r,c,k)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，鸣人所在的行，列和查克拉数量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如果队头顶点扩展出来的顶点是有大蛇手下的顶点，则其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值比队头的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要减掉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。如果队头顶点的查克拉数量为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则不能扩展出有大蛇手下的顶点。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499" name="矩形 2"/>
          <p:cNvSpPr/>
          <p:nvPr/>
        </p:nvSpPr>
        <p:spPr>
          <a:xfrm>
            <a:off x="7072313" y="1785938"/>
            <a:ext cx="1214437" cy="1477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4 4 1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#@##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**##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###+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****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500" name="矩形 3"/>
          <p:cNvSpPr/>
          <p:nvPr/>
        </p:nvSpPr>
        <p:spPr>
          <a:xfrm>
            <a:off x="142875" y="214313"/>
            <a:ext cx="197961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鸣人和佐助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6546" name="Rectangle 1"/>
          <p:cNvSpPr/>
          <p:nvPr/>
        </p:nvSpPr>
        <p:spPr>
          <a:xfrm>
            <a:off x="142875" y="896938"/>
            <a:ext cx="8858250" cy="3416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不再有大蛇丸的手下。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但是佐助被关在一个格子里，需要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种钥匙才能打开格子里的门门救出他。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种钥匙散落在迷宫里。有的格子里放有一把钥匙。一个格子最多放一把钥匙。走到放钥匙的格子，即得到钥匙。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鸣人最少要走多少步才能救出佐助。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547" name="矩形 2"/>
          <p:cNvSpPr/>
          <p:nvPr/>
        </p:nvSpPr>
        <p:spPr>
          <a:xfrm>
            <a:off x="142875" y="214313"/>
            <a:ext cx="23383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求钥匙的鸣人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8594" name="Rectangle 1"/>
          <p:cNvSpPr/>
          <p:nvPr/>
        </p:nvSpPr>
        <p:spPr>
          <a:xfrm>
            <a:off x="142875" y="896938"/>
            <a:ext cx="8858250" cy="28622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r,c,keys)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鸣人的行，列，已经拥有的钥匙种数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目标状态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(x,y,K)  (x,y)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是佐助呆的地方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如果队头顶点扩展出来的顶点上面有不曾拥有的某种钥匙，则该顶点的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keys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比队头顶点的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keys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要加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595" name="矩形 2"/>
          <p:cNvSpPr/>
          <p:nvPr/>
        </p:nvSpPr>
        <p:spPr>
          <a:xfrm>
            <a:off x="142875" y="214313"/>
            <a:ext cx="23383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求钥匙的鸣人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642" name="矩形 1"/>
          <p:cNvSpPr/>
          <p:nvPr/>
        </p:nvSpPr>
        <p:spPr>
          <a:xfrm>
            <a:off x="250825" y="987425"/>
            <a:ext cx="4572000" cy="3694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鸣人要从迷宫中的起点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走到终点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去营救困在那里的佐助。迷宫中各个字符代表道路（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）、墙壁（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）、和守卫（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 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能向上下左右四个方向走。不能走到墙壁。每走一步需要花费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行走过程中一旦遇到守卫，必须杀死守卫才能继续前进。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杀死一个守卫需要花费额外的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求到达目的地最少用时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643" name="矩形 2"/>
          <p:cNvSpPr/>
          <p:nvPr/>
        </p:nvSpPr>
        <p:spPr>
          <a:xfrm>
            <a:off x="5651500" y="915988"/>
            <a:ext cx="3786188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#@#####@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#@@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#@@#x@@@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@@#@@#@#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#@@@##@@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@#@@@@@@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@@@@@@@@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107950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迷宫问题变形一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百练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4980,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拯救行动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40645" name="Picture 2" descr="https://gss0.baidu.com/9fo3dSag_xI4khGko9WTAnF6hhy/zhidao/pic/item/9f510fb30f2442a74b798357da43ad4bd01302c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2588" y="2909888"/>
            <a:ext cx="2232025" cy="1785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1666" name="矩形 1"/>
          <p:cNvSpPr/>
          <p:nvPr/>
        </p:nvSpPr>
        <p:spPr>
          <a:xfrm>
            <a:off x="250825" y="771525"/>
            <a:ext cx="8642350" cy="2862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解法一：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队列里放以下元素：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(r,c,kill,t)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是坐标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是走到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花的时间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表示是否杀死过守卫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107950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迷宫问题变形一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百练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4980,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拯救行动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2690" name="矩形 1"/>
          <p:cNvSpPr/>
          <p:nvPr/>
        </p:nvSpPr>
        <p:spPr>
          <a:xfrm>
            <a:off x="250825" y="771525"/>
            <a:ext cx="8642350" cy="1754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处没有守卫，则进入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时的状态是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(r,c,1,t),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可以扩展出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(r+1,c,?,t+1), (r-1,c, ?,t+1), (r,c+1, ?,t+1), (r,c-1, ?,t+1)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如果有守卫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?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107950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迷宫问题变形一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百练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4980,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拯救行动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1"/>
          <p:cNvSpPr txBox="1"/>
          <p:nvPr/>
        </p:nvSpPr>
        <p:spPr>
          <a:xfrm>
            <a:off x="107950" y="101600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用邻接矩阵表示无向图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427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733425"/>
            <a:ext cx="3095625" cy="25781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8" name="直接连接符 37"/>
          <p:cNvCxnSpPr>
            <a:stCxn id="39" idx="7"/>
          </p:cNvCxnSpPr>
          <p:nvPr/>
        </p:nvCxnSpPr>
        <p:spPr>
          <a:xfrm flipV="1">
            <a:off x="6372225" y="1089025"/>
            <a:ext cx="703263" cy="4079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6003925" y="1433513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032375" y="1360488"/>
            <a:ext cx="433388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027863" y="1806575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938713" y="2816225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3" name="直接连接符 42"/>
          <p:cNvCxnSpPr>
            <a:stCxn id="42" idx="0"/>
            <a:endCxn id="40" idx="5"/>
          </p:cNvCxnSpPr>
          <p:nvPr/>
        </p:nvCxnSpPr>
        <p:spPr>
          <a:xfrm flipV="1">
            <a:off x="5154613" y="1730375"/>
            <a:ext cx="249238" cy="1085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370513" y="3032125"/>
            <a:ext cx="928688" cy="206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41" idx="0"/>
            <a:endCxn id="54" idx="4"/>
          </p:cNvCxnSpPr>
          <p:nvPr/>
        </p:nvCxnSpPr>
        <p:spPr>
          <a:xfrm flipH="1" flipV="1">
            <a:off x="7164388" y="1133475"/>
            <a:ext cx="79375" cy="673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6235700" y="3175000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946900" y="2755900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948488" y="701675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5" name="直接连接符 54"/>
          <p:cNvCxnSpPr>
            <a:stCxn id="40" idx="7"/>
            <a:endCxn id="54" idx="3"/>
          </p:cNvCxnSpPr>
          <p:nvPr/>
        </p:nvCxnSpPr>
        <p:spPr>
          <a:xfrm flipV="1">
            <a:off x="5403850" y="1069975"/>
            <a:ext cx="1608138" cy="354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48" idx="1"/>
            <a:endCxn id="40" idx="5"/>
          </p:cNvCxnSpPr>
          <p:nvPr/>
        </p:nvCxnSpPr>
        <p:spPr>
          <a:xfrm flipH="1" flipV="1">
            <a:off x="5403850" y="1730375"/>
            <a:ext cx="895350" cy="1508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49" idx="1"/>
            <a:endCxn id="40" idx="5"/>
          </p:cNvCxnSpPr>
          <p:nvPr/>
        </p:nvCxnSpPr>
        <p:spPr>
          <a:xfrm flipH="1" flipV="1">
            <a:off x="5403850" y="1730375"/>
            <a:ext cx="1606550" cy="1089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9" idx="5"/>
            <a:endCxn id="49" idx="1"/>
          </p:cNvCxnSpPr>
          <p:nvPr/>
        </p:nvCxnSpPr>
        <p:spPr>
          <a:xfrm>
            <a:off x="6372225" y="1803400"/>
            <a:ext cx="638175" cy="10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1" name="文本框 48133"/>
          <p:cNvSpPr txBox="1"/>
          <p:nvPr/>
        </p:nvSpPr>
        <p:spPr>
          <a:xfrm>
            <a:off x="323850" y="3471863"/>
            <a:ext cx="8496300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G[i][j] = 1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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之间有边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 G[j][i] = 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G[i][j] = 0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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之间无边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 G[j][i] = 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或无穷大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矩阵是对称的。对角线元素根据需要设置成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或无穷大或其它值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如果是带权图，若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(i,j)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存在，可以将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G[i][j]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G[j][i]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设置为权值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i,j)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不存在，则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G[i][j]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G[j][i]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设为无穷大或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或其它需要的值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4738" name="矩形 1"/>
          <p:cNvSpPr>
            <a:spLocks noChangeArrowheads="1"/>
          </p:cNvSpPr>
          <p:nvPr/>
        </p:nvSpPr>
        <p:spPr bwMode="auto">
          <a:xfrm>
            <a:off x="250825" y="771525"/>
            <a:ext cx="8642350" cy="34150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r,c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处没有守卫，则进入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r,c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时的状态是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(r,c,1,t),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可以扩展出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(r+1,c,?,t+1), (r-1,c, ?,t+1), (r,c+1, ?,t+1), (r,c-1, ?,t+1)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如果有守卫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?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否则就是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进入一个有守卫的点，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rc0t - rc1t+1 -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下面一个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进入一个没有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守卫的点，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rc1t 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下面一个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r,c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处有守卫，则进入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r,c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时的状态是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(r,c,0,t)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只能扩展出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(r,c,1,t+1)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107950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迷宫问题变形一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百练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4980,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拯救行动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4738" name="矩形 1"/>
          <p:cNvSpPr/>
          <p:nvPr/>
        </p:nvSpPr>
        <p:spPr>
          <a:xfrm>
            <a:off x="250825" y="771525"/>
            <a:ext cx="864235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判重数组：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flag[M][N][2];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flag[r][c][0]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表示在坐标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，尚未杀死守卫的情况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flag[r][c][1]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表示在坐标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，已经杀死守卫的情况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是否走过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还有没有守卫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?]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107950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迷宫问题变形一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百练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4980,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拯救行动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62" name="矩形 1"/>
          <p:cNvSpPr/>
          <p:nvPr/>
        </p:nvSpPr>
        <p:spPr>
          <a:xfrm>
            <a:off x="214313" y="1071563"/>
            <a:ext cx="6643687" cy="3140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解法二：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队列里放以下结构：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(r,c,steps)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x’(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大蛇丸）对应的节点放入队列时，直接将其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队列是优先队列才行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最小的在队头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广搜一定要确保步数少的先于步数多的出队列！！！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63" name="矩形 2"/>
          <p:cNvSpPr/>
          <p:nvPr/>
        </p:nvSpPr>
        <p:spPr>
          <a:xfrm>
            <a:off x="7358063" y="1285875"/>
            <a:ext cx="1357312" cy="2862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7 8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#@#####@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#@a#@@r@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#@@#x@@@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@@#@@#@#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#@@@##@@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@#@@@@@@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@@@@@@@@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 bwMode="auto">
          <a:xfrm>
            <a:off x="107950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迷宫问题变形一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百练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4980,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拯救行动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6786" name="矩形 1"/>
          <p:cNvSpPr/>
          <p:nvPr/>
        </p:nvSpPr>
        <p:spPr>
          <a:xfrm>
            <a:off x="250825" y="676275"/>
            <a:ext cx="5257800" cy="4246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要从迷宫中的起点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走到终点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迷宫中各个字符代表道路（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）、墙壁（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）、和守卫（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），放有钥匙的道路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(1--9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种钥匙）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行走过程中一旦遇到守卫，必须杀死守卫才能继续前进。 杀死一个守卫需要花费额外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分钟。最多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个守卫。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走到终点时，必须要每种钥匙至少有一把才算完成任务。钥匙不全，也可以经过终点。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想拿第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种钥匙，必须手里已经有第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种钥匙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。拿不了钥匙，也可以经过放钥匙的地方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求完成任务最少用时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787" name="矩形 2"/>
          <p:cNvSpPr/>
          <p:nvPr/>
        </p:nvSpPr>
        <p:spPr>
          <a:xfrm>
            <a:off x="6300788" y="1276350"/>
            <a:ext cx="3786187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#@#####@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#@@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#@@#x@@@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@@#@@#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#@@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##@@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@#@@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@@@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@@@@@@@@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46788" name="标题 1"/>
          <p:cNvSpPr>
            <a:spLocks noGrp="1"/>
          </p:cNvSpPr>
          <p:nvPr/>
        </p:nvSpPr>
        <p:spPr>
          <a:xfrm>
            <a:off x="107950" y="0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最倒霉的鸣人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百练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8436 )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7810" name="矩形 2"/>
          <p:cNvSpPr/>
          <p:nvPr/>
        </p:nvSpPr>
        <p:spPr>
          <a:xfrm>
            <a:off x="179388" y="268288"/>
            <a:ext cx="8640762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(r,c, keys,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fighted,	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守卫是否打过 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steps,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layout) 	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守卫的局面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哪些被杀，哪些还没被杀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flags[100][100][10][33][2];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判重，也可以用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存放扩展过德状态（用元组表示）来判重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flags[r][c][k][x][f] 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对应的状态是：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在位置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(r,c)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，手里有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把钥匙，在位置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(r,c)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是否打过首卫的情况是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，守卫的局面是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一共只有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个守卫，他们被杀或没被杀的情况一共有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种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可以用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表示</a:t>
            </a:r>
            <a:endParaRPr lang="zh-CN" altLang="en-US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1"/>
          <p:cNvSpPr txBox="1"/>
          <p:nvPr/>
        </p:nvSpPr>
        <p:spPr>
          <a:xfrm>
            <a:off x="107950" y="101600"/>
            <a:ext cx="4176713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用邻接矩阵表示有向图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323" name="文本框 48133"/>
          <p:cNvSpPr txBox="1"/>
          <p:nvPr/>
        </p:nvSpPr>
        <p:spPr>
          <a:xfrm>
            <a:off x="323850" y="3471863"/>
            <a:ext cx="8496300" cy="922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G[i][j] = 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或权值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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之间有边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G[i][j] = 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或无穷大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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之间无边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矩阵未必是对称的。对角线元素根据需要设置成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或无穷大或其它值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5632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627063"/>
            <a:ext cx="7562850" cy="265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邻接矩阵表示法的适用场景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371" name="文本框 48133"/>
          <p:cNvSpPr txBox="1"/>
          <p:nvPr/>
        </p:nvSpPr>
        <p:spPr>
          <a:xfrm>
            <a:off x="179388" y="915988"/>
            <a:ext cx="8496300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个顶点的图，需要一个有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个元素的矩阵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比较费空间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查找和一个顶点的邻点，需要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O(n)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对于边的数目只有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O(n)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量级的稀疏图，邻接矩阵既浪费空间也浪费时间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适用于边的数目达到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O(n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量级的稠密图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矩形 1"/>
          <p:cNvSpPr/>
          <p:nvPr/>
        </p:nvSpPr>
        <p:spPr>
          <a:xfrm>
            <a:off x="179388" y="881063"/>
            <a:ext cx="6408737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列表。对无向图，列表里存放所有和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相连的边；对有向图，列表里存放所有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的出边。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边的信息包括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邻点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，边权值等。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对稀疏图特别适用。</a:t>
            </a:r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0" y="123825"/>
            <a:ext cx="8001000" cy="6762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用邻接表表示图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725" y="2212975"/>
            <a:ext cx="2863850" cy="2347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1" name="TextBox 6"/>
          <p:cNvSpPr txBox="1"/>
          <p:nvPr/>
        </p:nvSpPr>
        <p:spPr>
          <a:xfrm>
            <a:off x="898525" y="1905000"/>
            <a:ext cx="288925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2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22" name="TextBox 7"/>
          <p:cNvSpPr txBox="1"/>
          <p:nvPr/>
        </p:nvSpPr>
        <p:spPr>
          <a:xfrm>
            <a:off x="1187450" y="1905000"/>
            <a:ext cx="287338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3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23" name="TextBox 12"/>
          <p:cNvSpPr txBox="1"/>
          <p:nvPr/>
        </p:nvSpPr>
        <p:spPr>
          <a:xfrm>
            <a:off x="898525" y="2249488"/>
            <a:ext cx="288925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1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24" name="TextBox 13"/>
          <p:cNvSpPr txBox="1"/>
          <p:nvPr/>
        </p:nvSpPr>
        <p:spPr>
          <a:xfrm>
            <a:off x="1187450" y="2249488"/>
            <a:ext cx="287338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4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25" name="TextBox 14"/>
          <p:cNvSpPr txBox="1"/>
          <p:nvPr/>
        </p:nvSpPr>
        <p:spPr>
          <a:xfrm>
            <a:off x="1474788" y="2249488"/>
            <a:ext cx="288925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9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26" name="TextBox 18"/>
          <p:cNvSpPr txBox="1"/>
          <p:nvPr/>
        </p:nvSpPr>
        <p:spPr>
          <a:xfrm>
            <a:off x="898525" y="2587625"/>
            <a:ext cx="288925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1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27" name="TextBox 19"/>
          <p:cNvSpPr txBox="1"/>
          <p:nvPr/>
        </p:nvSpPr>
        <p:spPr>
          <a:xfrm>
            <a:off x="1187450" y="2587625"/>
            <a:ext cx="287338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4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28" name="TextBox 20"/>
          <p:cNvSpPr txBox="1"/>
          <p:nvPr/>
        </p:nvSpPr>
        <p:spPr>
          <a:xfrm>
            <a:off x="1474788" y="2587625"/>
            <a:ext cx="288925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7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29" name="TextBox 24"/>
          <p:cNvSpPr txBox="1"/>
          <p:nvPr/>
        </p:nvSpPr>
        <p:spPr>
          <a:xfrm>
            <a:off x="898525" y="2932113"/>
            <a:ext cx="288925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2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0" name="TextBox 25"/>
          <p:cNvSpPr txBox="1"/>
          <p:nvPr/>
        </p:nvSpPr>
        <p:spPr>
          <a:xfrm>
            <a:off x="1187450" y="2932113"/>
            <a:ext cx="287338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3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1" name="TextBox 30"/>
          <p:cNvSpPr txBox="1"/>
          <p:nvPr/>
        </p:nvSpPr>
        <p:spPr>
          <a:xfrm>
            <a:off x="898525" y="3260725"/>
            <a:ext cx="288925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6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2" name="TextBox 31"/>
          <p:cNvSpPr txBox="1"/>
          <p:nvPr/>
        </p:nvSpPr>
        <p:spPr>
          <a:xfrm>
            <a:off x="1187450" y="3260725"/>
            <a:ext cx="287338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8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3" name="TextBox 36"/>
          <p:cNvSpPr txBox="1"/>
          <p:nvPr/>
        </p:nvSpPr>
        <p:spPr>
          <a:xfrm>
            <a:off x="898525" y="3602038"/>
            <a:ext cx="288925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5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4" name="TextBox 37"/>
          <p:cNvSpPr txBox="1"/>
          <p:nvPr/>
        </p:nvSpPr>
        <p:spPr>
          <a:xfrm>
            <a:off x="1187450" y="3602038"/>
            <a:ext cx="287338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8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5" name="TextBox 42"/>
          <p:cNvSpPr txBox="1"/>
          <p:nvPr/>
        </p:nvSpPr>
        <p:spPr>
          <a:xfrm>
            <a:off x="898525" y="3933825"/>
            <a:ext cx="288925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3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6" name="TextBox 48"/>
          <p:cNvSpPr txBox="1"/>
          <p:nvPr/>
        </p:nvSpPr>
        <p:spPr>
          <a:xfrm>
            <a:off x="898525" y="4275138"/>
            <a:ext cx="288925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5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7" name="TextBox 49"/>
          <p:cNvSpPr txBox="1"/>
          <p:nvPr/>
        </p:nvSpPr>
        <p:spPr>
          <a:xfrm>
            <a:off x="1187450" y="4275138"/>
            <a:ext cx="287338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6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8" name="TextBox 53"/>
          <p:cNvSpPr txBox="1"/>
          <p:nvPr/>
        </p:nvSpPr>
        <p:spPr>
          <a:xfrm flipH="1">
            <a:off x="539750" y="1905000"/>
            <a:ext cx="2952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1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39" name="TextBox 54"/>
          <p:cNvSpPr txBox="1"/>
          <p:nvPr/>
        </p:nvSpPr>
        <p:spPr>
          <a:xfrm flipH="1">
            <a:off x="539750" y="2249488"/>
            <a:ext cx="295275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2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0" name="TextBox 55"/>
          <p:cNvSpPr txBox="1"/>
          <p:nvPr/>
        </p:nvSpPr>
        <p:spPr>
          <a:xfrm flipH="1">
            <a:off x="539750" y="2587625"/>
            <a:ext cx="2952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3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1" name="TextBox 56"/>
          <p:cNvSpPr txBox="1"/>
          <p:nvPr/>
        </p:nvSpPr>
        <p:spPr>
          <a:xfrm flipH="1">
            <a:off x="539750" y="2913063"/>
            <a:ext cx="295275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4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2" name="TextBox 57"/>
          <p:cNvSpPr txBox="1"/>
          <p:nvPr/>
        </p:nvSpPr>
        <p:spPr>
          <a:xfrm flipH="1">
            <a:off x="539750" y="3260725"/>
            <a:ext cx="2952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5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3" name="TextBox 58"/>
          <p:cNvSpPr txBox="1"/>
          <p:nvPr/>
        </p:nvSpPr>
        <p:spPr>
          <a:xfrm flipH="1">
            <a:off x="539750" y="3602038"/>
            <a:ext cx="295275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6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4" name="TextBox 59"/>
          <p:cNvSpPr txBox="1"/>
          <p:nvPr/>
        </p:nvSpPr>
        <p:spPr>
          <a:xfrm flipH="1">
            <a:off x="539750" y="3933825"/>
            <a:ext cx="2952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7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5" name="TextBox 60"/>
          <p:cNvSpPr txBox="1"/>
          <p:nvPr/>
        </p:nvSpPr>
        <p:spPr>
          <a:xfrm flipH="1">
            <a:off x="539750" y="4275138"/>
            <a:ext cx="295275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8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6" name="TextBox 61"/>
          <p:cNvSpPr txBox="1"/>
          <p:nvPr/>
        </p:nvSpPr>
        <p:spPr>
          <a:xfrm>
            <a:off x="1763713" y="2252663"/>
            <a:ext cx="287337" cy="3381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3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7" name="TextBox 62"/>
          <p:cNvSpPr txBox="1"/>
          <p:nvPr/>
        </p:nvSpPr>
        <p:spPr>
          <a:xfrm>
            <a:off x="1763713" y="2590800"/>
            <a:ext cx="287337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2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8" name="TextBox 48"/>
          <p:cNvSpPr txBox="1"/>
          <p:nvPr/>
        </p:nvSpPr>
        <p:spPr>
          <a:xfrm>
            <a:off x="904875" y="4613275"/>
            <a:ext cx="288925" cy="3381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2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60449" name="TextBox 60"/>
          <p:cNvSpPr txBox="1"/>
          <p:nvPr/>
        </p:nvSpPr>
        <p:spPr>
          <a:xfrm flipH="1">
            <a:off x="546100" y="4613275"/>
            <a:ext cx="2952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9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469900"/>
            <a:ext cx="6227762" cy="4670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图的遍历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2468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469" name="TextBox 7"/>
          <p:cNvSpPr txBox="1"/>
          <p:nvPr/>
        </p:nvSpPr>
        <p:spPr>
          <a:xfrm>
            <a:off x="8027988" y="4659313"/>
            <a:ext cx="1006475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云岗石窟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深搜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广搜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515" name="Picture 8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808038"/>
            <a:ext cx="4725987" cy="3929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7"/>
          <p:cNvSpPr>
            <a:spLocks noGrp="1" noChangeArrowheads="1"/>
          </p:cNvSpPr>
          <p:nvPr/>
        </p:nvSpPr>
        <p:spPr bwMode="auto">
          <a:xfrm>
            <a:off x="5219700" y="1708150"/>
            <a:ext cx="3630613" cy="25717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69900" indent="-4699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>
                <a:solidFill>
                  <a:srgbClr val="0033CC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20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若要遍历所有顶点：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深搜（能往前走就往前走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1-2-4-8-5-6-3-7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广搜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按距离起点的距离，即最小边数从小到大遍历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1-2-3-4-5-6-7-8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深度优先搜索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(Depth-First-Search)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6563" name="Rectangle 1"/>
          <p:cNvSpPr/>
          <p:nvPr/>
        </p:nvSpPr>
        <p:spPr>
          <a:xfrm>
            <a:off x="323850" y="1630363"/>
            <a:ext cx="8424863" cy="17541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从起点出发，走过的点要做标记，发现有没走过的点，就随意挑一个往前走，走不了就回退，此种路径搜索策略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深度优先搜索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，简称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远度优先搜索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更容易理解些。因为这种策略能往前走一步就往前走一步，总是试图走得更远。所谓远近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或深度）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，就是以距离起点的步数来衡量的。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矩形 1"/>
          <p:cNvSpPr/>
          <p:nvPr/>
        </p:nvSpPr>
        <p:spPr>
          <a:xfrm>
            <a:off x="107950" y="627063"/>
            <a:ext cx="5400675" cy="286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Dfs(V):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标记为旧点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对和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相邻的每个点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U: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	Dfs(U)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main():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将所有点都标记为新点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while(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在图中能找到新点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k) 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	Dfs(k)</a:t>
            </a:r>
            <a:endParaRPr lang="zh-CN" altLang="zh-CN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39700" y="144463"/>
            <a:ext cx="8001000" cy="6762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图的深度优先遍历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6861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163" y="2211388"/>
            <a:ext cx="2865437" cy="23479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图的深度优先遍历 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邻接表形式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4" name="文本框 48133"/>
          <p:cNvSpPr txBox="1"/>
          <p:nvPr/>
        </p:nvSpPr>
        <p:spPr>
          <a:xfrm>
            <a:off x="250825" y="619125"/>
            <a:ext cx="8497888" cy="4032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431800">
              <a:buClrTx/>
              <a:buSzTx/>
              <a:buFontTx/>
              <a:buNone/>
              <a:defRPr/>
            </a:pP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dfsTravel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G,op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#G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是邻接表</a:t>
            </a:r>
            <a:endParaRPr kumimoji="0" lang="zh-CN" altLang="en-US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dfs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(v):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visited[v] = True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op(v)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 u in G[v]: 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 not visited[u]: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dfs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(u)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n =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(G)  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顶点数目</a:t>
            </a:r>
            <a:endParaRPr kumimoji="0" lang="zh-CN" altLang="en-US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visited = [False for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range(n)]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range(n):  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顶点编号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到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endParaRPr kumimoji="0" lang="en-US" altLang="zh-CN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not visited[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]: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dfs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marR="0" indent="-285750" defTabSz="431800"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600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marR="0" indent="-285750" defTabSz="4318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每个顶点看过一遍，每条边看过一遍（无向图两遍）</a:t>
            </a:r>
            <a:r>
              <a:rPr kumimoji="0" lang="zh-CN" altLang="en-US" sz="1600" kern="1200" cap="none" spc="0" normalizeH="0" baseline="0" noProof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复杂度</a:t>
            </a:r>
            <a:r>
              <a:rPr kumimoji="0" lang="en-US" altLang="zh-CN" sz="1600" kern="1200" cap="none" spc="0" normalizeH="0" baseline="0" noProof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O(E+V)</a:t>
            </a:r>
            <a:r>
              <a:rPr kumimoji="0" lang="en-US" altLang="zh-CN" sz="1600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</a:t>
            </a:r>
            <a:r>
              <a:rPr kumimoji="0" lang="zh-CN" altLang="en-US" sz="1600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是边数，</a:t>
            </a:r>
            <a:r>
              <a:rPr kumimoji="0" lang="en-US" altLang="zh-CN" sz="1600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</a:t>
            </a:r>
            <a:r>
              <a:rPr kumimoji="0" lang="zh-CN" altLang="en-US" sz="1600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是顶点数</a:t>
            </a:r>
            <a:endParaRPr kumimoji="0" lang="en-US" altLang="zh-CN" sz="1600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marR="0" indent="-285750" defTabSz="431800"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1"/>
          <p:cNvSpPr txBox="1"/>
          <p:nvPr/>
        </p:nvSpPr>
        <p:spPr>
          <a:xfrm>
            <a:off x="685800" y="1500188"/>
            <a:ext cx="7772400" cy="11033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eaLnBrk="1" hangingPunct="1"/>
            <a:r>
              <a:rPr lang="zh-CN" altLang="en-US" sz="4000" dirty="0">
                <a:solidFill>
                  <a:srgbClr val="1F497D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图的遍历和搜索</a:t>
            </a:r>
            <a:endParaRPr lang="en-US" altLang="zh-CN" sz="4000" dirty="0">
              <a:solidFill>
                <a:srgbClr val="1F497D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5843" name="灯片编号占位符 3"/>
          <p:cNvSpPr txBox="1"/>
          <p:nvPr/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r" eaLnBrk="1" hangingPunct="1"/>
            <a:fld id="{9A0DB2DC-4C9A-4742-B13C-FB6460FD3503}" type="slidenum">
              <a:rPr lang="zh-CN" altLang="en-US" dirty="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fld>
            <a:endParaRPr lang="zh-CN" altLang="en-US" dirty="0">
              <a:solidFill>
                <a:srgbClr val="89898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5844" name="TextBox 3"/>
          <p:cNvSpPr txBox="1"/>
          <p:nvPr/>
        </p:nvSpPr>
        <p:spPr>
          <a:xfrm>
            <a:off x="2916238" y="52388"/>
            <a:ext cx="223678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图的深度优先遍历 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邻接矩阵形式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707" name="文本框 48133"/>
          <p:cNvSpPr txBox="1"/>
          <p:nvPr/>
        </p:nvSpPr>
        <p:spPr>
          <a:xfrm>
            <a:off x="250825" y="619125"/>
            <a:ext cx="8497888" cy="3786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431800">
              <a:buNone/>
            </a:pP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def dfsTravel2(G,op):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#G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是邻接矩阵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def dfs(v):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从顶点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v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开始进行深度优先遍历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visited[v] =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op(v)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for i in range(n):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if G[v][i] and not visited[i]: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dfs(i)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n = len(G)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顶点数目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visited = [False for i in range(n)]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for i in range(n):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顶点编号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到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if not visited[i]: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dfs(i)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1175" y="3805238"/>
            <a:ext cx="4572000" cy="120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285750" marR="0" lvl="0" indent="-285750" algn="l" defTabSz="431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对每个顶点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要做一次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dfs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(v)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，做一次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dfs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(v)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O(V)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时间查看它和另外所有顶点的关系，因此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复杂度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O(V</a:t>
            </a:r>
            <a:r>
              <a:rPr kumimoji="0" lang="en-US" altLang="zh-CN" sz="18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是顶点数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图的深度优先遍历 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邻接表形式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4" name="文本框 48133"/>
          <p:cNvSpPr txBox="1"/>
          <p:nvPr/>
        </p:nvSpPr>
        <p:spPr>
          <a:xfrm>
            <a:off x="250825" y="619125"/>
            <a:ext cx="8497888" cy="3786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marR="0" indent="-285750" defTabSz="4318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非递归写法</a:t>
            </a:r>
            <a:endParaRPr kumimoji="0" lang="en-US" altLang="zh-CN" sz="1600" b="1" kern="1200" cap="none" spc="0" normalizeH="0" baseline="0" noProof="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dfsTravel3(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G,op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#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顶点编号从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开始，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是邻接表</a:t>
            </a:r>
            <a:endParaRPr kumimoji="0" lang="zh-CN" altLang="en-US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 =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(G)  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顶点数目</a:t>
            </a:r>
            <a:endParaRPr kumimoji="0" lang="zh-CN" altLang="en-US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visited = [False for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range(n)]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x in range(n):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not visited[x]: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stack = [[x,0]] 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#0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表示只看了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个邻点</a:t>
            </a:r>
            <a:endParaRPr kumimoji="0" lang="zh-CN" altLang="en-US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visited[x] = True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while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(stack) &gt; 0: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nd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stack[-1] 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kumimoji="0" lang="en-US" altLang="zh-CN" sz="1600" b="1" kern="1200" cap="none" spc="0" normalizeH="0" baseline="0" noProof="0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nd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[1]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表示已经看过</a:t>
            </a:r>
            <a:r>
              <a:rPr kumimoji="0" lang="en-US" altLang="zh-CN" sz="1600" b="1" kern="1200" cap="none" spc="0" normalizeH="0" baseline="0" noProof="0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nd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[1]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个邻点</a:t>
            </a:r>
            <a:endParaRPr kumimoji="0" lang="zh-CN" altLang="en-US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 =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nd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[0]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if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nd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[1] == 0: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op(v)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if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nd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[1] ==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(G[v]): 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最后一个邻点已经看过</a:t>
            </a:r>
            <a:endParaRPr kumimoji="0" lang="zh-CN" altLang="en-US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stack.pop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95963" y="1287463"/>
            <a:ext cx="3203575" cy="120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285750" marR="0" lvl="0" indent="-285750" algn="l" defTabSz="431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每个顶点出栈一次。对栈顶顶点，查看它的所有边，因此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复杂度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O(V+E)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是顶点数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图的深度优先遍历 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邻接表形式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4" name="文本框 48133"/>
          <p:cNvSpPr txBox="1"/>
          <p:nvPr/>
        </p:nvSpPr>
        <p:spPr>
          <a:xfrm>
            <a:off x="250825" y="619125"/>
            <a:ext cx="8497888" cy="280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marR="0" indent="-285750" defTabSz="4318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非递归写法</a:t>
            </a:r>
            <a:endParaRPr kumimoji="0" lang="en-US" altLang="zh-CN" sz="1600" b="1" kern="1200" cap="none" spc="0" normalizeH="0" baseline="0" noProof="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else: 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对应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 </a:t>
            </a:r>
            <a:r>
              <a:rPr kumimoji="0" lang="en-US" altLang="zh-CN" sz="1600" b="1" kern="1200" cap="none" spc="0" normalizeH="0" baseline="0" noProof="0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nd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[1] == </a:t>
            </a:r>
            <a:r>
              <a:rPr kumimoji="0" lang="en-US" altLang="zh-CN" sz="1600" b="1" kern="1200" cap="none" spc="0" normalizeH="0" baseline="0" noProof="0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(G[v]):</a:t>
            </a:r>
            <a:endParaRPr kumimoji="0" lang="en-US" altLang="zh-CN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for 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nd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[1],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(G[v])):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	u = G[v][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	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nd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[1] += 1 </a:t>
            </a:r>
            <a:r>
              <a:rPr kumimoji="0" lang="en-US" altLang="zh-CN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600" b="1" kern="1200" cap="none" spc="0" normalizeH="0" baseline="0" noProof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看过的邻点多了一个</a:t>
            </a:r>
            <a:endParaRPr kumimoji="0" lang="en-US" altLang="zh-CN" sz="1600" b="1" kern="1200" cap="none" spc="0" normalizeH="0" baseline="0" noProof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	if not visited[u]: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		</a:t>
            </a:r>
            <a:r>
              <a:rPr kumimoji="0" lang="en-US" altLang="zh-CN" sz="1600" b="1" kern="1200" cap="none" spc="0" normalizeH="0" baseline="0" noProof="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stack.append</a:t>
            </a: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([u,0])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		visited[u] = True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		break</a:t>
            </a: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defTabSz="431800">
              <a:buClrTx/>
              <a:buSzTx/>
              <a:buFontTx/>
              <a:buNone/>
              <a:defRPr/>
            </a:pPr>
            <a:endParaRPr kumimoji="0" lang="en-US" altLang="zh-CN" sz="1600" b="1" kern="1200" cap="none" spc="0" normalizeH="0" baseline="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图的广度优先遍历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4" name="文本框 48133"/>
          <p:cNvSpPr txBox="1"/>
          <p:nvPr/>
        </p:nvSpPr>
        <p:spPr>
          <a:xfrm>
            <a:off x="179388" y="915988"/>
            <a:ext cx="8496300" cy="3692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）选一个没有访问过的顶点入队列</a:t>
            </a:r>
            <a:r>
              <a:rPr kumimoji="0" lang="en-US" altLang="zh-CN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并标记其为访问过。如果找不到，遍历结束</a:t>
            </a: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indent="-342900" defTabSz="914400">
              <a:buClrTx/>
              <a:buSzTx/>
              <a:buFontTx/>
              <a:buAutoNum type="arabicParenR" startAt="2"/>
              <a:defRPr/>
            </a:pPr>
            <a:r>
              <a:rPr kumimoji="0" lang="zh-CN" altLang="en-US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若队列不为空，取出队头顶点</a:t>
            </a:r>
            <a:r>
              <a:rPr kumimoji="0" lang="en-US" altLang="zh-CN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x</a:t>
            </a:r>
            <a:r>
              <a:rPr kumimoji="0" lang="zh-CN" altLang="en-US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，</a:t>
            </a:r>
            <a:r>
              <a:rPr kumimoji="0" lang="en-US" altLang="zh-CN" kern="1200" cap="none" spc="0" normalizeH="0" baseline="0" noProof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goto</a:t>
            </a:r>
            <a:r>
              <a:rPr kumimoji="0" lang="en-US" altLang="zh-CN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3)</a:t>
            </a:r>
            <a:r>
              <a:rPr kumimoji="0" lang="zh-CN" altLang="en-US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。若队列为空，</a:t>
            </a:r>
            <a:r>
              <a:rPr kumimoji="0" lang="en-US" altLang="zh-CN" kern="1200" cap="none" spc="0" normalizeH="0" baseline="0" noProof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goto</a:t>
            </a:r>
            <a:r>
              <a:rPr kumimoji="0" lang="en-US" altLang="zh-CN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1)</a:t>
            </a: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indent="-342900" defTabSz="914400">
              <a:buClrTx/>
              <a:buSzTx/>
              <a:buFontTx/>
              <a:buAutoNum type="arabicParenR" startAt="2"/>
              <a:defRPr/>
            </a:pP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indent="-342900" defTabSz="914400">
              <a:buClrTx/>
              <a:buSzTx/>
              <a:buFontTx/>
              <a:buAutoNum type="arabicParenR" startAt="2"/>
              <a:defRPr/>
            </a:pPr>
            <a:r>
              <a:rPr kumimoji="0" lang="zh-CN" altLang="en-US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找出</a:t>
            </a:r>
            <a:r>
              <a:rPr kumimoji="0" lang="en-US" altLang="zh-CN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x</a:t>
            </a:r>
            <a:r>
              <a:rPr kumimoji="0" lang="zh-CN" altLang="en-US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的所有未访问过的邻点，将它们标记为访问过，并入队列</a:t>
            </a: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indent="-342900" defTabSz="914400">
              <a:buClrTx/>
              <a:buSzTx/>
              <a:buFontTx/>
              <a:buAutoNum type="arabicParenR" startAt="2"/>
              <a:defRPr/>
            </a:pP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indent="-342900" defTabSz="914400">
              <a:buClrTx/>
              <a:buSzTx/>
              <a:buFontTx/>
              <a:buAutoNum type="arabicParenR" startAt="2"/>
              <a:defRPr/>
            </a:pPr>
            <a:r>
              <a:rPr kumimoji="0" lang="en-US" altLang="zh-CN" kern="1200" cap="none" spc="0" normalizeH="0" baseline="0" noProof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goto</a:t>
            </a:r>
            <a:r>
              <a:rPr kumimoji="0" lang="en-US" altLang="zh-CN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2)</a:t>
            </a: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indent="-342900" defTabSz="914400">
              <a:buClrTx/>
              <a:buSzTx/>
              <a:buFontTx/>
              <a:buAutoNum type="arabicParenR" startAt="2"/>
              <a:defRPr/>
            </a:pP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indent="-342900" defTabSz="914400">
              <a:buClrTx/>
              <a:buSzTx/>
              <a:buFontTx/>
              <a:buAutoNum type="arabicParenR" startAt="2"/>
              <a:defRPr/>
            </a:pP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因为图可能不连通（有向图），或不是强连通（无向图），因此队列为空时，可能还有顶点未曾访问过</a:t>
            </a: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indent="-342900" defTabSz="914400">
              <a:buClrTx/>
              <a:buSzTx/>
              <a:buFontTx/>
              <a:buAutoNum type="arabicParenR" startAt="2"/>
              <a:defRPr/>
            </a:pP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indent="-342900" defTabSz="914400">
              <a:buClrTx/>
              <a:buSzTx/>
              <a:buFontTx/>
              <a:buAutoNum type="arabicParenR" startAt="2"/>
              <a:defRPr/>
            </a:pPr>
            <a:endParaRPr kumimoji="0" lang="en-US" altLang="zh-CN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图的广度优先遍历 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邻接表形式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899" name="文本框 48133"/>
          <p:cNvSpPr txBox="1"/>
          <p:nvPr/>
        </p:nvSpPr>
        <p:spPr>
          <a:xfrm>
            <a:off x="250825" y="619125"/>
            <a:ext cx="8497888" cy="4032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def bfsTravel(G,op):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#G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是邻接表形式的图，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op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是访问操作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import collections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n = len(G)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顶点数目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q = collections.deque()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队列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即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Open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表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visited = [False for i in range(n)]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for i in range(n):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顶点编号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到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if not visited[i]: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q.append(i)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visited[i] =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while len(q) &gt; 0: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v = q.popleft()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弹出队头顶点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op(v)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访问顶点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v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for e in G[v]: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#G[v]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是点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v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的边的列表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是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Edge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对象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if not visited[e.v]: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#e.v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是边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的另一个顶点，还有一个是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v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q.append(e.v)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		visited[e.v] =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16463" y="2035175"/>
            <a:ext cx="4427538" cy="922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285750" marR="0" lvl="0" indent="-285750" algn="l" defTabSz="431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每条边看过一遍或两遍（对无向图可能两遍），每个顶点看过一遍，因此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431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复杂度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O(E+V)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是边数，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是顶点数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矩形 1"/>
          <p:cNvSpPr/>
          <p:nvPr/>
        </p:nvSpPr>
        <p:spPr>
          <a:xfrm>
            <a:off x="250825" y="1276350"/>
            <a:ext cx="8713788" cy="922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黑体" panose="02010609060101010101" pitchFamily="49" charset="-122"/>
              </a:rPr>
              <a:t>class Edge:</a:t>
            </a:r>
            <a:endParaRPr lang="en-US" altLang="zh-CN" b="1" dirty="0">
              <a:latin typeface="Courier New" panose="02070309020205020404" pitchFamily="49" charset="0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黑体" panose="02010609060101010101" pitchFamily="49" charset="-122"/>
              </a:rPr>
              <a:t>	def __init__(self,v,w):</a:t>
            </a:r>
            <a:endParaRPr lang="en-US" altLang="zh-CN" b="1" dirty="0">
              <a:latin typeface="Courier New" panose="02070309020205020404" pitchFamily="49" charset="0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黑体" panose="02010609060101010101" pitchFamily="49" charset="-122"/>
              </a:rPr>
              <a:t>		self.v,self.w = v,w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#v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是顶点，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w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是权值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</a:endParaRPr>
          </a:p>
        </p:txBody>
      </p:sp>
      <p:sp>
        <p:nvSpPr>
          <p:cNvPr id="82947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图的广度优先遍历 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邻接表形式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图的广度优先遍历 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邻接矩阵形式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971" name="文本框 48133"/>
          <p:cNvSpPr txBox="1"/>
          <p:nvPr/>
        </p:nvSpPr>
        <p:spPr>
          <a:xfrm>
            <a:off x="250825" y="619125"/>
            <a:ext cx="8497888" cy="42783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def bfsTravel2(G,op):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import collections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n = len(G)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顶点数目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q = collections.deque()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队列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即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Open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表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visited = [False for i in range(n)]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for x in range(n):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顶点编号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到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if not visited[x]: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q.append(x)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visited[x] =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while len(q) &gt; 0: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v = q.popleft()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op(v)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访问顶点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v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for i in range(n):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	if G[v][i]: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#G[v][i]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不为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说明有边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(v,i)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或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&lt;v,i&gt;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		if not visited[i]: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			q.append(i)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			visited[i] =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0" y="2211388"/>
            <a:ext cx="4572000" cy="923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285750" marR="0" lvl="0" indent="-285750" algn="l" defTabSz="431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每个顶点出队一次。对队头顶点，要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O(V)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时间查看它和另外所有顶点的关系，因此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复杂度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O(V</a:t>
            </a:r>
            <a:r>
              <a:rPr kumimoji="0" lang="en-US" altLang="zh-CN" sz="18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是顶点数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标题 1"/>
          <p:cNvSpPr txBox="1"/>
          <p:nvPr/>
        </p:nvSpPr>
        <p:spPr>
          <a:xfrm>
            <a:off x="107950" y="101600"/>
            <a:ext cx="7056438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图的遍历的复杂度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019" name="文本框 48133"/>
          <p:cNvSpPr txBox="1"/>
          <p:nvPr/>
        </p:nvSpPr>
        <p:spPr>
          <a:xfrm>
            <a:off x="250825" y="1058863"/>
            <a:ext cx="8497888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43180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</a:rPr>
              <a:t>用邻接矩阵存储图： 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</a:rPr>
              <a:t>O(V</a:t>
            </a:r>
            <a:r>
              <a:rPr lang="en-US" altLang="zh-CN" sz="2000" baseline="3000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</a:rPr>
              <a:t>)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defTabSz="43180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</a:rPr>
              <a:t>用邻接表存储图：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</a:rPr>
              <a:t>O(E+V)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图的深度优先搜索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8067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068" name="TextBox 7"/>
          <p:cNvSpPr txBox="1"/>
          <p:nvPr/>
        </p:nvSpPr>
        <p:spPr>
          <a:xfrm>
            <a:off x="7112000" y="4692650"/>
            <a:ext cx="2032000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长城入海处：老龙头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806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463550"/>
            <a:ext cx="6213475" cy="4159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在图上寻找路径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搜索）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连接符 15"/>
          <p:cNvCxnSpPr>
            <a:stCxn id="29" idx="0"/>
          </p:cNvCxnSpPr>
          <p:nvPr/>
        </p:nvCxnSpPr>
        <p:spPr>
          <a:xfrm flipH="1" flipV="1">
            <a:off x="4716463" y="3508375"/>
            <a:ext cx="1008063" cy="935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18" idx="3"/>
          </p:cNvCxnSpPr>
          <p:nvPr/>
        </p:nvCxnSpPr>
        <p:spPr>
          <a:xfrm flipV="1">
            <a:off x="4932363" y="1428750"/>
            <a:ext cx="711200" cy="638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580063" y="1058863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43438" y="2066925"/>
            <a:ext cx="433388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516688" y="2066925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427538" y="3076575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724525" y="3435350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875463" y="3003550"/>
            <a:ext cx="433388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027988" y="2643188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直接连接符 24"/>
          <p:cNvCxnSpPr>
            <a:stCxn id="21" idx="0"/>
          </p:cNvCxnSpPr>
          <p:nvPr/>
        </p:nvCxnSpPr>
        <p:spPr>
          <a:xfrm flipV="1">
            <a:off x="4643438" y="2500313"/>
            <a:ext cx="207963" cy="57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22" idx="1"/>
          </p:cNvCxnSpPr>
          <p:nvPr/>
        </p:nvCxnSpPr>
        <p:spPr>
          <a:xfrm>
            <a:off x="4859338" y="3292475"/>
            <a:ext cx="928688" cy="206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0" idx="1"/>
            <a:endCxn id="18" idx="5"/>
          </p:cNvCxnSpPr>
          <p:nvPr/>
        </p:nvCxnSpPr>
        <p:spPr>
          <a:xfrm flipH="1" flipV="1">
            <a:off x="5948363" y="1428750"/>
            <a:ext cx="631825" cy="701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22" idx="0"/>
          </p:cNvCxnSpPr>
          <p:nvPr/>
        </p:nvCxnSpPr>
        <p:spPr>
          <a:xfrm flipV="1">
            <a:off x="5940425" y="2427288"/>
            <a:ext cx="639763" cy="1008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5508625" y="4443413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0" name="直接连接符 29"/>
          <p:cNvCxnSpPr>
            <a:stCxn id="29" idx="0"/>
          </p:cNvCxnSpPr>
          <p:nvPr/>
        </p:nvCxnSpPr>
        <p:spPr>
          <a:xfrm flipV="1">
            <a:off x="5724525" y="3435350"/>
            <a:ext cx="1368425" cy="1008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3" idx="2"/>
          </p:cNvCxnSpPr>
          <p:nvPr/>
        </p:nvCxnSpPr>
        <p:spPr>
          <a:xfrm flipH="1">
            <a:off x="6156325" y="3219450"/>
            <a:ext cx="719138" cy="360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4" idx="1"/>
          </p:cNvCxnSpPr>
          <p:nvPr/>
        </p:nvCxnSpPr>
        <p:spPr>
          <a:xfrm flipH="1" flipV="1">
            <a:off x="6948488" y="2355850"/>
            <a:ext cx="1143000" cy="350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20" idx="2"/>
          </p:cNvCxnSpPr>
          <p:nvPr/>
        </p:nvCxnSpPr>
        <p:spPr>
          <a:xfrm flipV="1">
            <a:off x="4787900" y="2284413"/>
            <a:ext cx="1728788" cy="863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8101013" y="3651250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5" name="直接连接符 34"/>
          <p:cNvCxnSpPr>
            <a:endCxn id="34" idx="0"/>
          </p:cNvCxnSpPr>
          <p:nvPr/>
        </p:nvCxnSpPr>
        <p:spPr>
          <a:xfrm>
            <a:off x="8243888" y="3076575"/>
            <a:ext cx="73025" cy="57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7380288" y="3651250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7" name="直接连接符 36"/>
          <p:cNvCxnSpPr>
            <a:endCxn id="36" idx="0"/>
          </p:cNvCxnSpPr>
          <p:nvPr/>
        </p:nvCxnSpPr>
        <p:spPr>
          <a:xfrm flipH="1">
            <a:off x="7596188" y="3076575"/>
            <a:ext cx="576263" cy="57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21" name="TextBox 37"/>
          <p:cNvSpPr txBox="1">
            <a:spLocks noChangeArrowheads="1"/>
          </p:cNvSpPr>
          <p:nvPr/>
        </p:nvSpPr>
        <p:spPr bwMode="auto">
          <a:xfrm>
            <a:off x="249238" y="1058863"/>
            <a:ext cx="4691063" cy="3970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在图上如何寻找从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的路径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广度优先搜索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1 2 3 4 8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找到的路径就是最短的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深度优先搜索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运气最好：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1-&gt;2-&gt;4-&gt;8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运气稍差：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1-&gt;2-&gt;4-&gt;5-&gt;6-&gt;8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运气坏：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1-&gt;3-&gt;7-&gt;9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=&gt;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7-&gt;A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=&gt;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=&gt;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3-&gt;5-&gt;6-&gt;8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（双线箭头表示回退）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图的概念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7891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2" name="TextBox 7"/>
          <p:cNvSpPr txBox="1"/>
          <p:nvPr/>
        </p:nvSpPr>
        <p:spPr>
          <a:xfrm>
            <a:off x="8316913" y="4660900"/>
            <a:ext cx="595312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黄山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457200"/>
            <a:ext cx="6227762" cy="4168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在图上寻找路径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连接符 38"/>
          <p:cNvCxnSpPr>
            <a:stCxn id="50" idx="0"/>
            <a:endCxn id="45" idx="3"/>
          </p:cNvCxnSpPr>
          <p:nvPr/>
        </p:nvCxnSpPr>
        <p:spPr>
          <a:xfrm flipV="1">
            <a:off x="6011863" y="3805238"/>
            <a:ext cx="63500" cy="638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1" idx="3"/>
          </p:cNvCxnSpPr>
          <p:nvPr/>
        </p:nvCxnSpPr>
        <p:spPr>
          <a:xfrm flipV="1">
            <a:off x="5219700" y="1428750"/>
            <a:ext cx="711200" cy="638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5867400" y="1058863"/>
            <a:ext cx="433388" cy="433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932363" y="2066925"/>
            <a:ext cx="431800" cy="433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804025" y="2066925"/>
            <a:ext cx="431800" cy="433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16463" y="3076575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011863" y="3435350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7164388" y="3003550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316913" y="2643188"/>
            <a:ext cx="431800" cy="433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8" name="直接连接符 47"/>
          <p:cNvCxnSpPr>
            <a:stCxn id="44" idx="0"/>
          </p:cNvCxnSpPr>
          <p:nvPr/>
        </p:nvCxnSpPr>
        <p:spPr>
          <a:xfrm flipV="1">
            <a:off x="4932363" y="2500313"/>
            <a:ext cx="206375" cy="57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3" idx="2"/>
            <a:endCxn id="41" idx="5"/>
          </p:cNvCxnSpPr>
          <p:nvPr/>
        </p:nvCxnSpPr>
        <p:spPr>
          <a:xfrm flipH="1" flipV="1">
            <a:off x="6237288" y="1428750"/>
            <a:ext cx="566738" cy="8556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5795963" y="4443413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1" name="直接连接符 50"/>
          <p:cNvCxnSpPr>
            <a:stCxn id="50" idx="0"/>
          </p:cNvCxnSpPr>
          <p:nvPr/>
        </p:nvCxnSpPr>
        <p:spPr>
          <a:xfrm flipV="1">
            <a:off x="6011863" y="3435350"/>
            <a:ext cx="1368425" cy="1008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46" idx="2"/>
          </p:cNvCxnSpPr>
          <p:nvPr/>
        </p:nvCxnSpPr>
        <p:spPr>
          <a:xfrm flipH="1">
            <a:off x="6443663" y="3219450"/>
            <a:ext cx="720725" cy="360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47" idx="1"/>
          </p:cNvCxnSpPr>
          <p:nvPr/>
        </p:nvCxnSpPr>
        <p:spPr>
          <a:xfrm flipH="1" flipV="1">
            <a:off x="7235825" y="2355850"/>
            <a:ext cx="1144588" cy="350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endCxn id="43" idx="2"/>
          </p:cNvCxnSpPr>
          <p:nvPr/>
        </p:nvCxnSpPr>
        <p:spPr>
          <a:xfrm flipV="1">
            <a:off x="5076825" y="2284413"/>
            <a:ext cx="1727200" cy="863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3" idx="2"/>
          </p:cNvCxnSpPr>
          <p:nvPr/>
        </p:nvCxnSpPr>
        <p:spPr>
          <a:xfrm flipH="1">
            <a:off x="5364163" y="2284413"/>
            <a:ext cx="14398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4211638" y="2787650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4572000" y="2427288"/>
            <a:ext cx="423863" cy="431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82" name="Rectangle 1"/>
          <p:cNvSpPr/>
          <p:nvPr/>
        </p:nvSpPr>
        <p:spPr>
          <a:xfrm>
            <a:off x="107950" y="1136650"/>
            <a:ext cx="4535488" cy="28638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indent="26670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不连通的图，无法从顶点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完整的尝试过程可能如下：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1-&gt;2-&gt;4-&gt;3-&gt;7=&gt;3=&gt;4=&gt;2-&gt;9=&gt;2=&gt;1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结论：不存在从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得出这个结论之前，一定会把从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出发能走到的点全部都走过。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矩形 1"/>
          <p:cNvSpPr/>
          <p:nvPr/>
        </p:nvSpPr>
        <p:spPr>
          <a:xfrm>
            <a:off x="179388" y="915988"/>
            <a:ext cx="6264275" cy="286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判断从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出发是否能走到终点：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dfs(V): 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 V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为终点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 True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标记为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走过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每个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的没有走过的邻点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U: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 dfs(U) == True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 True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False</a:t>
            </a:r>
            <a:endParaRPr lang="zh-CN" altLang="zh-CN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94211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在图上寻找路径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深搜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矩形 1"/>
          <p:cNvSpPr/>
          <p:nvPr/>
        </p:nvSpPr>
        <p:spPr>
          <a:xfrm>
            <a:off x="107950" y="627063"/>
            <a:ext cx="8712200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431800"/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/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main():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将所有点都标记为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没走过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指定终点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31800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print(dfs(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起点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zh-CN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96259" name="标题 1"/>
          <p:cNvSpPr txBox="1"/>
          <p:nvPr/>
        </p:nvSpPr>
        <p:spPr>
          <a:xfrm>
            <a:off x="0" y="123825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在图上寻找路径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深搜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矩形 1"/>
          <p:cNvSpPr/>
          <p:nvPr/>
        </p:nvSpPr>
        <p:spPr>
          <a:xfrm>
            <a:off x="107950" y="627063"/>
            <a:ext cx="8064500" cy="5048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判断从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出发是否能走到终点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如果能，要记录所有路径：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path = []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记录路径上的顶点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dfs(V):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寻找从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到终点的所有路径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path.append(V)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V</a:t>
            </a: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为终点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print(path)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输出一条路径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path.pop() 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从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中删除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标记为走过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对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的每个没走过的邻点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dfs(U)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path.pop()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标记为没有走过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将所有点都标记为没走过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指定终点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dfs(</a:t>
            </a: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起点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98307" name="标题 1"/>
          <p:cNvSpPr txBox="1"/>
          <p:nvPr/>
        </p:nvSpPr>
        <p:spPr>
          <a:xfrm>
            <a:off x="0" y="123825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在图上寻找路径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深搜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标题 1"/>
          <p:cNvSpPr txBox="1"/>
          <p:nvPr/>
        </p:nvSpPr>
        <p:spPr>
          <a:xfrm>
            <a:off x="0" y="-17462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在图上寻找路径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深搜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>
            <a:stCxn id="18" idx="0"/>
          </p:cNvCxnSpPr>
          <p:nvPr/>
        </p:nvCxnSpPr>
        <p:spPr>
          <a:xfrm flipH="1" flipV="1">
            <a:off x="5003800" y="3363913"/>
            <a:ext cx="1008063" cy="9366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7" idx="3"/>
          </p:cNvCxnSpPr>
          <p:nvPr/>
        </p:nvCxnSpPr>
        <p:spPr>
          <a:xfrm flipV="1">
            <a:off x="5219700" y="1284288"/>
            <a:ext cx="711200" cy="6397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867400" y="915988"/>
            <a:ext cx="433388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32363" y="1924050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04025" y="1924050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16463" y="2932113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011863" y="3292475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164388" y="2859088"/>
            <a:ext cx="431800" cy="433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316913" y="2500313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直接连接符 13"/>
          <p:cNvCxnSpPr>
            <a:stCxn id="10" idx="0"/>
          </p:cNvCxnSpPr>
          <p:nvPr/>
        </p:nvCxnSpPr>
        <p:spPr>
          <a:xfrm flipV="1">
            <a:off x="4932363" y="2355850"/>
            <a:ext cx="206375" cy="57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11" idx="1"/>
          </p:cNvCxnSpPr>
          <p:nvPr/>
        </p:nvCxnSpPr>
        <p:spPr>
          <a:xfrm>
            <a:off x="5148263" y="3148013"/>
            <a:ext cx="927100" cy="206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1"/>
            <a:endCxn id="7" idx="5"/>
          </p:cNvCxnSpPr>
          <p:nvPr/>
        </p:nvCxnSpPr>
        <p:spPr>
          <a:xfrm flipH="1" flipV="1">
            <a:off x="6237288" y="1284288"/>
            <a:ext cx="630238" cy="703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0"/>
          </p:cNvCxnSpPr>
          <p:nvPr/>
        </p:nvCxnSpPr>
        <p:spPr>
          <a:xfrm flipV="1">
            <a:off x="6227763" y="2284413"/>
            <a:ext cx="639763" cy="1008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795963" y="4300538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连接符 18"/>
          <p:cNvCxnSpPr>
            <a:stCxn id="18" idx="0"/>
          </p:cNvCxnSpPr>
          <p:nvPr/>
        </p:nvCxnSpPr>
        <p:spPr>
          <a:xfrm flipV="1">
            <a:off x="6011863" y="3292475"/>
            <a:ext cx="1368425" cy="1008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2" idx="2"/>
          </p:cNvCxnSpPr>
          <p:nvPr/>
        </p:nvCxnSpPr>
        <p:spPr>
          <a:xfrm flipH="1">
            <a:off x="6443663" y="3076575"/>
            <a:ext cx="720725" cy="358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3" idx="1"/>
          </p:cNvCxnSpPr>
          <p:nvPr/>
        </p:nvCxnSpPr>
        <p:spPr>
          <a:xfrm flipH="1" flipV="1">
            <a:off x="7235825" y="2211388"/>
            <a:ext cx="1144588" cy="350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9" idx="2"/>
          </p:cNvCxnSpPr>
          <p:nvPr/>
        </p:nvCxnSpPr>
        <p:spPr>
          <a:xfrm flipV="1">
            <a:off x="5076825" y="2139950"/>
            <a:ext cx="1727200" cy="863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388350" y="3508375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4" name="直接连接符 23"/>
          <p:cNvCxnSpPr>
            <a:endCxn id="23" idx="0"/>
          </p:cNvCxnSpPr>
          <p:nvPr/>
        </p:nvCxnSpPr>
        <p:spPr>
          <a:xfrm>
            <a:off x="8532813" y="2932113"/>
            <a:ext cx="71438" cy="57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667625" y="3508375"/>
            <a:ext cx="433388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直接连接符 25"/>
          <p:cNvCxnSpPr>
            <a:endCxn id="25" idx="0"/>
          </p:cNvCxnSpPr>
          <p:nvPr/>
        </p:nvCxnSpPr>
        <p:spPr>
          <a:xfrm flipH="1">
            <a:off x="7885113" y="2932113"/>
            <a:ext cx="574675" cy="57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377" name="Rectangle 1"/>
          <p:cNvSpPr/>
          <p:nvPr/>
        </p:nvSpPr>
        <p:spPr>
          <a:xfrm>
            <a:off x="-15875" y="1046163"/>
            <a:ext cx="5688013" cy="1016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indent="266700"/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1-&gt;3-&gt;7-&gt;9=&gt;7-&gt;10=&gt;7=&gt;3-&gt;5-&gt;6-&gt;8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266700"/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266700"/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path: </a:t>
            </a:r>
            <a:r>
              <a:rPr lang="en-US" altLang="zh-CN" sz="2000" dirty="0">
                <a:latin typeface="Arial" panose="020B0604020202020204" pitchFamily="34" charset="0"/>
              </a:rPr>
              <a:t>1,3,5,6,8</a:t>
            </a:r>
            <a:endParaRPr lang="en-US" altLang="zh-CN" sz="20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100378" name="文本框 2"/>
          <p:cNvSpPr txBox="1"/>
          <p:nvPr/>
        </p:nvSpPr>
        <p:spPr>
          <a:xfrm>
            <a:off x="7659688" y="3541713"/>
            <a:ext cx="4413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latin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标题 1"/>
          <p:cNvSpPr txBox="1"/>
          <p:nvPr/>
        </p:nvSpPr>
        <p:spPr>
          <a:xfrm>
            <a:off x="0" y="-17462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在图上寻找路径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深搜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>
            <a:stCxn id="18" idx="0"/>
          </p:cNvCxnSpPr>
          <p:nvPr/>
        </p:nvCxnSpPr>
        <p:spPr>
          <a:xfrm flipH="1" flipV="1">
            <a:off x="5003800" y="3363913"/>
            <a:ext cx="1008063" cy="9366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7" idx="3"/>
          </p:cNvCxnSpPr>
          <p:nvPr/>
        </p:nvCxnSpPr>
        <p:spPr>
          <a:xfrm flipV="1">
            <a:off x="5219700" y="1284288"/>
            <a:ext cx="711200" cy="6397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867400" y="915988"/>
            <a:ext cx="433388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32363" y="1924050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04025" y="1924050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16463" y="2932113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011863" y="3292475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164388" y="2859088"/>
            <a:ext cx="431800" cy="433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316913" y="2500313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直接连接符 13"/>
          <p:cNvCxnSpPr>
            <a:stCxn id="10" idx="0"/>
          </p:cNvCxnSpPr>
          <p:nvPr/>
        </p:nvCxnSpPr>
        <p:spPr>
          <a:xfrm flipV="1">
            <a:off x="4932363" y="2355850"/>
            <a:ext cx="206375" cy="5762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11" idx="1"/>
          </p:cNvCxnSpPr>
          <p:nvPr/>
        </p:nvCxnSpPr>
        <p:spPr>
          <a:xfrm>
            <a:off x="5148263" y="3148013"/>
            <a:ext cx="927100" cy="206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1"/>
            <a:endCxn id="7" idx="5"/>
          </p:cNvCxnSpPr>
          <p:nvPr/>
        </p:nvCxnSpPr>
        <p:spPr>
          <a:xfrm flipH="1" flipV="1">
            <a:off x="6237288" y="1284288"/>
            <a:ext cx="630238" cy="7032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0"/>
          </p:cNvCxnSpPr>
          <p:nvPr/>
        </p:nvCxnSpPr>
        <p:spPr>
          <a:xfrm flipV="1">
            <a:off x="6227763" y="2284413"/>
            <a:ext cx="639763" cy="1008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795963" y="4300538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连接符 18"/>
          <p:cNvCxnSpPr>
            <a:stCxn id="18" idx="0"/>
          </p:cNvCxnSpPr>
          <p:nvPr/>
        </p:nvCxnSpPr>
        <p:spPr>
          <a:xfrm flipV="1">
            <a:off x="6011863" y="3292475"/>
            <a:ext cx="1368425" cy="1008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2" idx="2"/>
          </p:cNvCxnSpPr>
          <p:nvPr/>
        </p:nvCxnSpPr>
        <p:spPr>
          <a:xfrm flipH="1">
            <a:off x="6443663" y="3076575"/>
            <a:ext cx="720725" cy="358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3" idx="1"/>
          </p:cNvCxnSpPr>
          <p:nvPr/>
        </p:nvCxnSpPr>
        <p:spPr>
          <a:xfrm flipH="1" flipV="1">
            <a:off x="7235825" y="2211388"/>
            <a:ext cx="1144588" cy="3508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9" idx="2"/>
          </p:cNvCxnSpPr>
          <p:nvPr/>
        </p:nvCxnSpPr>
        <p:spPr>
          <a:xfrm flipV="1">
            <a:off x="5076825" y="2139950"/>
            <a:ext cx="1727200" cy="863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388350" y="3508375"/>
            <a:ext cx="431800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4" name="直接连接符 23"/>
          <p:cNvCxnSpPr>
            <a:endCxn id="23" idx="0"/>
          </p:cNvCxnSpPr>
          <p:nvPr/>
        </p:nvCxnSpPr>
        <p:spPr>
          <a:xfrm>
            <a:off x="8532813" y="2932113"/>
            <a:ext cx="71438" cy="5762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667625" y="3508375"/>
            <a:ext cx="433388" cy="431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直接连接符 25"/>
          <p:cNvCxnSpPr>
            <a:endCxn id="25" idx="0"/>
          </p:cNvCxnSpPr>
          <p:nvPr/>
        </p:nvCxnSpPr>
        <p:spPr>
          <a:xfrm flipH="1">
            <a:off x="7885113" y="2932113"/>
            <a:ext cx="574675" cy="5762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5" name="Rectangle 1"/>
          <p:cNvSpPr/>
          <p:nvPr/>
        </p:nvSpPr>
        <p:spPr>
          <a:xfrm>
            <a:off x="-15875" y="1200150"/>
            <a:ext cx="5688013" cy="708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indent="266700"/>
            <a:r>
              <a:rPr lang="en-US" altLang="zh-CN" dirty="0">
                <a:latin typeface="Arial" panose="020B0604020202020204" pitchFamily="34" charset="0"/>
              </a:rPr>
              <a:t>1-&gt;3-&gt;7-&gt;9=&gt;7-&gt;10=&gt;7=&gt;3-&gt;4-&gt;2=&gt;4-&gt;8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266700"/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path: </a:t>
            </a:r>
            <a:r>
              <a:rPr lang="en-US" altLang="zh-CN" sz="2000" dirty="0">
                <a:latin typeface="Arial" panose="020B0604020202020204" pitchFamily="34" charset="0"/>
              </a:rPr>
              <a:t>1,3,4,8</a:t>
            </a:r>
            <a:endParaRPr lang="en-US" altLang="zh-CN" sz="20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102426" name="文本框 2"/>
          <p:cNvSpPr txBox="1"/>
          <p:nvPr/>
        </p:nvSpPr>
        <p:spPr>
          <a:xfrm>
            <a:off x="7659688" y="3541713"/>
            <a:ext cx="4413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latin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矩形 1"/>
          <p:cNvSpPr>
            <a:spLocks noChangeArrowheads="1"/>
          </p:cNvSpPr>
          <p:nvPr/>
        </p:nvSpPr>
        <p:spPr bwMode="auto">
          <a:xfrm>
            <a:off x="107950" y="627063"/>
            <a:ext cx="8712200" cy="50784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许多问题都能转换为在图上寻找路径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状态对应顶点，状态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可以通过一步操作转换到状态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，则状态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到状态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就有边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求如何将初始状态转换为目标状态，就是在图上找从初始状态到目标状态的路径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例如，给定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个数，要用加减乘除算出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24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初始状态：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个数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目标状态：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个数，即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24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状态转移：经过一次运算，减少两个原有的数，新增一个数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运算结果）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解决问题未必需要用邻接表或邻接矩阵建图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04451" name="标题 1"/>
          <p:cNvSpPr txBox="1"/>
          <p:nvPr/>
        </p:nvSpPr>
        <p:spPr>
          <a:xfrm>
            <a:off x="0" y="123825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在图上寻找路径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深搜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defTabSz="913130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499" name="文本框 2"/>
          <p:cNvSpPr txBox="1"/>
          <p:nvPr/>
        </p:nvSpPr>
        <p:spPr>
          <a:xfrm>
            <a:off x="6329363" y="4630738"/>
            <a:ext cx="272415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defTabSz="913130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美国黄石公园大棱镜温泉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500" name="标题 1"/>
          <p:cNvSpPr txBox="1"/>
          <p:nvPr/>
        </p:nvSpPr>
        <p:spPr>
          <a:xfrm>
            <a:off x="107950" y="2303463"/>
            <a:ext cx="2736850" cy="504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defTabSz="913130"/>
            <a:r>
              <a:rPr lang="zh-CN" altLang="en-US" sz="24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深搜寻找最优路径</a:t>
            </a:r>
            <a:endParaRPr lang="zh-CN" altLang="en-US" sz="24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650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0" y="444500"/>
            <a:ext cx="6254750" cy="4143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矩形 1"/>
          <p:cNvSpPr/>
          <p:nvPr/>
        </p:nvSpPr>
        <p:spPr>
          <a:xfrm>
            <a:off x="107950" y="588963"/>
            <a:ext cx="8280400" cy="47694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bestPath = [0] * MAX_LEN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存放最优路径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MAX_LEN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取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顶点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总数即可</a:t>
            </a:r>
            <a:endParaRPr lang="zh-CN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minSteps = INFINITE 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最优路径步数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path = [0] * MAX_LEN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正在探索的路径</a:t>
            </a:r>
            <a:endParaRPr lang="zh-CN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Dfs(V):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从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出发进行深搜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global depth</a:t>
            </a:r>
            <a:endParaRPr lang="zh-CN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V</a:t>
            </a:r>
            <a:r>
              <a:rPr lang="zh-CN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为终点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zh-CN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path[depth] = V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depth &lt; minSteps: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minSteps = depth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拷贝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bestPath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（终点可以不做新旧标记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return;</a:t>
            </a:r>
            <a:endParaRPr lang="zh-CN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 V</a:t>
            </a:r>
            <a:r>
              <a:rPr lang="zh-CN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为旧点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depth &gt;= minSteps:  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最优性剪枝</a:t>
            </a:r>
            <a:endParaRPr lang="zh-CN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标记为旧点</a:t>
            </a:r>
            <a:endParaRPr lang="zh-CN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path[depth]=V</a:t>
            </a:r>
            <a:endParaRPr lang="zh-CN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depth+=1</a:t>
            </a:r>
            <a:endParaRPr lang="zh-CN" altLang="zh-CN" sz="16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108547" name="标题 1"/>
          <p:cNvSpPr txBox="1"/>
          <p:nvPr/>
        </p:nvSpPr>
        <p:spPr>
          <a:xfrm>
            <a:off x="0" y="0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深搜在图上寻找最优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步数最少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路径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矩形 1"/>
          <p:cNvSpPr/>
          <p:nvPr/>
        </p:nvSpPr>
        <p:spPr>
          <a:xfrm>
            <a:off x="107950" y="627063"/>
            <a:ext cx="8712200" cy="3692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对和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相邻的每个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顶点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U: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Dfs(U)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恢复为新点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depth-=1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main():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将所有点都标记为新点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depth = 0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Dfs(</a:t>
            </a:r>
            <a:r>
              <a:rPr lang="zh-CN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起点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minSteps != INFINITE: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 i in range(minSteps+1):</a:t>
            </a:r>
            <a:endParaRPr lang="zh-CN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bestPath[i]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,end = ",")</a:t>
            </a:r>
            <a:endParaRPr lang="zh-CN" altLang="zh-CN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110595" name="标题 1"/>
          <p:cNvSpPr txBox="1"/>
          <p:nvPr/>
        </p:nvSpPr>
        <p:spPr>
          <a:xfrm>
            <a:off x="0" y="123825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在图上寻找最优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步数最少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路径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图的概念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7" name="直接连接符 16"/>
          <p:cNvCxnSpPr>
            <a:endCxn id="18" idx="3"/>
          </p:cNvCxnSpPr>
          <p:nvPr/>
        </p:nvCxnSpPr>
        <p:spPr>
          <a:xfrm flipV="1">
            <a:off x="5435600" y="1851025"/>
            <a:ext cx="711200" cy="638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6083300" y="1481138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46675" y="2489200"/>
            <a:ext cx="433388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019925" y="2489200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930775" y="3498850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直接连接符 24"/>
          <p:cNvCxnSpPr>
            <a:stCxn id="21" idx="0"/>
          </p:cNvCxnSpPr>
          <p:nvPr/>
        </p:nvCxnSpPr>
        <p:spPr>
          <a:xfrm flipV="1">
            <a:off x="5146675" y="2922588"/>
            <a:ext cx="207963" cy="57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62575" y="3714750"/>
            <a:ext cx="928688" cy="206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0" idx="1"/>
            <a:endCxn id="18" idx="5"/>
          </p:cNvCxnSpPr>
          <p:nvPr/>
        </p:nvCxnSpPr>
        <p:spPr>
          <a:xfrm flipH="1" flipV="1">
            <a:off x="6451600" y="1851025"/>
            <a:ext cx="631825" cy="701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6443663" y="2849563"/>
            <a:ext cx="639763" cy="1008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20" idx="2"/>
          </p:cNvCxnSpPr>
          <p:nvPr/>
        </p:nvCxnSpPr>
        <p:spPr>
          <a:xfrm flipV="1">
            <a:off x="5291138" y="2706688"/>
            <a:ext cx="1728788" cy="863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9" name="TextBox 37"/>
          <p:cNvSpPr txBox="1"/>
          <p:nvPr/>
        </p:nvSpPr>
        <p:spPr>
          <a:xfrm>
            <a:off x="195263" y="930275"/>
            <a:ext cx="3960812" cy="3970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图由顶点集合和边集合组成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每条边连接两个不同顶点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有向图：边有方向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有起点和终点）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无向图：边没有方向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边只是逻辑上表示两个顶点有直接关系，边是直的还是弯的，边有没有交叉，都没有意义。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无向图两个顶点之间最多一条边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有向图两个顶点之间最多两条方向不同的边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227763" y="3857625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035925" y="3189288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8108950" y="4197350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1" name="直接连接符 40"/>
          <p:cNvCxnSpPr>
            <a:endCxn id="40" idx="0"/>
          </p:cNvCxnSpPr>
          <p:nvPr/>
        </p:nvCxnSpPr>
        <p:spPr>
          <a:xfrm>
            <a:off x="8251825" y="3622675"/>
            <a:ext cx="73025" cy="57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7388225" y="4197350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3" name="直接连接符 42"/>
          <p:cNvCxnSpPr>
            <a:endCxn id="42" idx="0"/>
          </p:cNvCxnSpPr>
          <p:nvPr/>
        </p:nvCxnSpPr>
        <p:spPr>
          <a:xfrm flipH="1">
            <a:off x="7604125" y="3622675"/>
            <a:ext cx="576263" cy="57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56" name="矩形 2"/>
          <p:cNvSpPr/>
          <p:nvPr/>
        </p:nvSpPr>
        <p:spPr>
          <a:xfrm>
            <a:off x="5827713" y="962025"/>
            <a:ext cx="876300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无向图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例题：城堡问题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2643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44" name="TextBox 7"/>
          <p:cNvSpPr txBox="1"/>
          <p:nvPr/>
        </p:nvSpPr>
        <p:spPr>
          <a:xfrm>
            <a:off x="7812088" y="4676775"/>
            <a:ext cx="1211262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大连金石滩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469900"/>
            <a:ext cx="6211887" cy="4159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 bwMode="auto">
          <a:xfrm>
            <a:off x="179388" y="-5921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例题：百练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2815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城堡问题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4691" name="内容占位符 2"/>
          <p:cNvSpPr>
            <a:spLocks noGrp="1"/>
          </p:cNvSpPr>
          <p:nvPr/>
        </p:nvSpPr>
        <p:spPr>
          <a:xfrm>
            <a:off x="287338" y="769938"/>
            <a:ext cx="4730750" cy="4965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右图是一个城堡的地形图。请你编写一个程序，计算城堡一共有多少房间，最大的房间有多大。城堡被分割成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m×n(m≤50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n≤50)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个方块，每个方块可以有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0~4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面墙。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4692" name="Picture 2"/>
          <p:cNvPicPr>
            <a:picLocks noChangeAspect="1"/>
          </p:cNvPicPr>
          <p:nvPr/>
        </p:nvPicPr>
        <p:blipFill>
          <a:blip r:embed="rId1"/>
          <a:srcRect l="16600" t="31898" r="64529" b="32973"/>
          <a:stretch>
            <a:fillRect/>
          </a:stretch>
        </p:blipFill>
        <p:spPr>
          <a:xfrm>
            <a:off x="5194300" y="1974850"/>
            <a:ext cx="2833688" cy="296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 bwMode="auto">
          <a:xfrm>
            <a:off x="107950" y="133350"/>
            <a:ext cx="7543800" cy="493713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输入输出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6739" name="内容占位符 2"/>
          <p:cNvSpPr>
            <a:spLocks noGrp="1"/>
          </p:cNvSpPr>
          <p:nvPr/>
        </p:nvSpPr>
        <p:spPr>
          <a:xfrm>
            <a:off x="239713" y="771525"/>
            <a:ext cx="8577262" cy="41036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输入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92150" lvl="1" indent="-34734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程序从标准输入设备读入数据。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92150" lvl="1" indent="-34734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第一行是两个整数，分别是南北向、东西向的方块数。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92150" lvl="1" indent="-34734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在接下来的输入行里，每个方块用一个数字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(0≤p≤50)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描述。用一个数字表示方块周围的墙，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表示西墙，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表示北墙，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表示东墙，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表示南墙。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每个方块用代表其周围墙的数字之和表示。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城堡的内墙被计算两次，方块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(1,1)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的南墙同时也是方块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(2,1)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的北墙。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92150" lvl="1" indent="-34734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输入的数据保证城堡至少有两个房间。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输出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92150" lvl="1" indent="-34734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城堡的房间数、城堡中最大房间所包括的方块数。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92150" lvl="1" indent="-34734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结果显示在标准输出设备上。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/>
        </p:nvSpPr>
        <p:spPr bwMode="auto">
          <a:xfrm>
            <a:off x="179388" y="268288"/>
            <a:ext cx="8229600" cy="4410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样例输入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7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11 6 11 6 3 10 6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7 9 6 13 5 15 5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1 10 12 7 13 7 5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13 11 10 8 10 12 13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样例输出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8787" name="Picture 2"/>
          <p:cNvPicPr>
            <a:picLocks noChangeAspect="1"/>
          </p:cNvPicPr>
          <p:nvPr/>
        </p:nvPicPr>
        <p:blipFill>
          <a:blip r:embed="rId1"/>
          <a:srcRect l="16600" t="31898" r="64529" b="32973"/>
          <a:stretch>
            <a:fillRect/>
          </a:stretch>
        </p:blipFill>
        <p:spPr>
          <a:xfrm>
            <a:off x="3646488" y="1635125"/>
            <a:ext cx="3057525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8788" name="TextBox 3"/>
          <p:cNvSpPr txBox="1"/>
          <p:nvPr/>
        </p:nvSpPr>
        <p:spPr>
          <a:xfrm>
            <a:off x="3635375" y="987425"/>
            <a:ext cx="1657350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数据保证城堡四周都是墙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 bwMode="auto">
          <a:xfrm>
            <a:off x="107950" y="123825"/>
            <a:ext cx="7543800" cy="6477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解题思路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0835" name="内容占位符 2"/>
          <p:cNvSpPr>
            <a:spLocks noGrp="1"/>
          </p:cNvSpPr>
          <p:nvPr/>
        </p:nvSpPr>
        <p:spPr>
          <a:xfrm>
            <a:off x="250825" y="771525"/>
            <a:ext cx="5761038" cy="44116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把方块看作是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点，相邻两个方块之间如果没有墙，则在方块之间连一条边，这样城堡就能转换成一个图。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求房间个数，实际上就是在求图中有多少个极大连通子图。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一个连通子图，往里头加任何一个图里的其他点，就会变得不连通，那么这个连通子图就是极大连通子图。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(8,5,6))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0836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888" y="2066925"/>
            <a:ext cx="2863850" cy="2347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 bwMode="auto">
          <a:xfrm>
            <a:off x="107950" y="123825"/>
            <a:ext cx="7543800" cy="6477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解题思路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250825" y="771525"/>
            <a:ext cx="5761038" cy="44116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对每一个房间，深度优先搜索，从而给这个房间能够到达的所有位置染色。最后统计一共用了几种颜色，以及每种颜色的数量。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比如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1   1  2   2   3  3  3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1   1  1   2   3  4  3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1   1  1   5   3  5  3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1   5  5   5   5  5  3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从而一共有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个房间，最大的房间（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）占据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个格子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2884" name="Picture 2"/>
          <p:cNvPicPr>
            <a:picLocks noChangeAspect="1"/>
          </p:cNvPicPr>
          <p:nvPr/>
        </p:nvPicPr>
        <p:blipFill>
          <a:blip r:embed="rId1"/>
          <a:srcRect l="16600" t="31898" r="64529" b="32973"/>
          <a:stretch>
            <a:fillRect/>
          </a:stretch>
        </p:blipFill>
        <p:spPr>
          <a:xfrm>
            <a:off x="6240463" y="1851025"/>
            <a:ext cx="2820987" cy="2952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矩形 1"/>
          <p:cNvSpPr/>
          <p:nvPr/>
        </p:nvSpPr>
        <p:spPr>
          <a:xfrm>
            <a:off x="107950" y="85725"/>
            <a:ext cx="8964613" cy="5078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maxRoomArea = roomNum = roomArea = 0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def Dfs(i, k):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global roomNum,roomArea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if color[i][k]: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return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roomArea = roomArea + 1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color[i][k] = roomNum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if (rooms[i][k] &amp; 1) == 0:  Dfs(i,k-1) 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向西走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if (rooms[i][k] &amp; 2) == 0:  Dfs(i-1,k) 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向北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if (rooms[i][k] &amp; 4) == 0:  Dfs(i,k+1)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向东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if (rooms[i][k] &amp; 8) == 0:  Dfs(i+1,k)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向南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endParaRPr lang="zh-CN" altLang="en-US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RC = list( map( int, input().split() ) )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输入格式和题目描述不一致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if len(RC) == 1: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R = RC[0]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C = int(input())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else: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R, C = RC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矩形 1"/>
          <p:cNvSpPr/>
          <p:nvPr/>
        </p:nvSpPr>
        <p:spPr>
          <a:xfrm>
            <a:off x="107950" y="85725"/>
            <a:ext cx="8964613" cy="3692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rooms = [ [ ] ]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行没用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color = [ [ 0 for i in range(C+2)] for i in range(R+2) ]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for i in range(R):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rooms.append( [0] + list( map( int, input().split() ) ))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for i in range(1,R+1):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for k in range(1,C+1):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if not color[i][k]: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roomNum +=  1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roomArea = 0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Dfs(i,k)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maxRoomArea = max(roomArea,maxRoomArea)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print( roomNum 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print( maxRoomArea 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126979" name="TextBox 3"/>
          <p:cNvSpPr txBox="1"/>
          <p:nvPr/>
        </p:nvSpPr>
        <p:spPr>
          <a:xfrm>
            <a:off x="6084888" y="4516438"/>
            <a:ext cx="18637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复杂度：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O(R*C)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例题：踩方格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9027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028" name="TextBox 7"/>
          <p:cNvSpPr txBox="1"/>
          <p:nvPr/>
        </p:nvSpPr>
        <p:spPr>
          <a:xfrm>
            <a:off x="7897813" y="4660900"/>
            <a:ext cx="1209675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阳朔遇龙河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902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452438"/>
            <a:ext cx="6223000" cy="416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 bwMode="auto">
          <a:xfrm>
            <a:off x="179388" y="-5921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例题：百练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4982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踩方格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219" name="内容占位符 2"/>
          <p:cNvSpPr>
            <a:spLocks noGrp="1"/>
          </p:cNvSpPr>
          <p:nvPr/>
        </p:nvSpPr>
        <p:spPr bwMode="auto">
          <a:xfrm>
            <a:off x="107950" y="1131888"/>
            <a:ext cx="8316913" cy="4965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有一个方格矩阵，矩阵边界在无穷远处。我们做如下假设：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a.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每走一步时，只能从当前方格移动一格，走到某个相邻的方格上；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b. 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走过的格子立即塌陷无法再走第二次；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c. 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只能向北、东、西三个方向走；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请问：如果允许在方格矩阵上走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(n&lt;=20)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，共有多少种不同的方案。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种走法只要有一步不一样，即被认为是不同的方案。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图的概念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7" name="直接连接符 16"/>
          <p:cNvCxnSpPr>
            <a:endCxn id="18" idx="3"/>
          </p:cNvCxnSpPr>
          <p:nvPr/>
        </p:nvCxnSpPr>
        <p:spPr>
          <a:xfrm flipV="1">
            <a:off x="5572125" y="1924050"/>
            <a:ext cx="711200" cy="638175"/>
          </a:xfrm>
          <a:prstGeom prst="line">
            <a:avLst/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6219825" y="1554163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283200" y="2562225"/>
            <a:ext cx="433388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156450" y="2562225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067300" y="3571875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直接连接符 24"/>
          <p:cNvCxnSpPr>
            <a:stCxn id="21" idx="0"/>
          </p:cNvCxnSpPr>
          <p:nvPr/>
        </p:nvCxnSpPr>
        <p:spPr>
          <a:xfrm flipV="1">
            <a:off x="5283200" y="2995613"/>
            <a:ext cx="207963" cy="57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499100" y="3787775"/>
            <a:ext cx="928688" cy="206375"/>
          </a:xfrm>
          <a:prstGeom prst="line">
            <a:avLst/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0" idx="1"/>
            <a:endCxn id="18" idx="5"/>
          </p:cNvCxnSpPr>
          <p:nvPr/>
        </p:nvCxnSpPr>
        <p:spPr>
          <a:xfrm flipH="1" flipV="1">
            <a:off x="6588125" y="1924050"/>
            <a:ext cx="631825" cy="701675"/>
          </a:xfrm>
          <a:prstGeom prst="line">
            <a:avLst/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6580188" y="2922588"/>
            <a:ext cx="639763" cy="1008063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20" idx="2"/>
          </p:cNvCxnSpPr>
          <p:nvPr/>
        </p:nvCxnSpPr>
        <p:spPr>
          <a:xfrm flipV="1">
            <a:off x="5427663" y="2779713"/>
            <a:ext cx="1728788" cy="863600"/>
          </a:xfrm>
          <a:prstGeom prst="line">
            <a:avLst/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364288" y="3930650"/>
            <a:ext cx="431800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172450" y="3260725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8245475" y="4268788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1" name="直接连接符 40"/>
          <p:cNvCxnSpPr>
            <a:endCxn id="40" idx="0"/>
          </p:cNvCxnSpPr>
          <p:nvPr/>
        </p:nvCxnSpPr>
        <p:spPr>
          <a:xfrm>
            <a:off x="8388350" y="3694113"/>
            <a:ext cx="73025" cy="574675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7524750" y="4268788"/>
            <a:ext cx="431800" cy="433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3" name="直接连接符 42"/>
          <p:cNvCxnSpPr>
            <a:endCxn id="42" idx="0"/>
          </p:cNvCxnSpPr>
          <p:nvPr/>
        </p:nvCxnSpPr>
        <p:spPr>
          <a:xfrm flipH="1">
            <a:off x="7740650" y="3694113"/>
            <a:ext cx="576263" cy="574675"/>
          </a:xfrm>
          <a:prstGeom prst="line">
            <a:avLst/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03" name="矩形 2"/>
          <p:cNvSpPr/>
          <p:nvPr/>
        </p:nvSpPr>
        <p:spPr>
          <a:xfrm>
            <a:off x="5989638" y="938213"/>
            <a:ext cx="8763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有向图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18" idx="4"/>
            <a:endCxn id="19" idx="7"/>
          </p:cNvCxnSpPr>
          <p:nvPr/>
        </p:nvCxnSpPr>
        <p:spPr>
          <a:xfrm flipH="1">
            <a:off x="5653088" y="1987550"/>
            <a:ext cx="782638" cy="638175"/>
          </a:xfrm>
          <a:prstGeom prst="line">
            <a:avLst/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0" idx="4"/>
            <a:endCxn id="38" idx="7"/>
          </p:cNvCxnSpPr>
          <p:nvPr/>
        </p:nvCxnSpPr>
        <p:spPr>
          <a:xfrm flipH="1">
            <a:off x="6732588" y="2995613"/>
            <a:ext cx="639763" cy="998538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06" name="TextBox 37"/>
          <p:cNvSpPr txBox="1"/>
          <p:nvPr/>
        </p:nvSpPr>
        <p:spPr>
          <a:xfrm>
            <a:off x="195263" y="930275"/>
            <a:ext cx="4783137" cy="203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无向图连接顶点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的边，记为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(u,v)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有向图连接顶点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的边，记为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&lt;u,v&gt;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无向图中边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(u,v)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存在，称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,u,v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互为邻点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有向图中边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&lt;u,v&gt;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存在，称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的邻点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 bwMode="auto">
          <a:xfrm>
            <a:off x="179388" y="-5921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例题：百练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4982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踩方格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219" name="内容占位符 2"/>
          <p:cNvSpPr>
            <a:spLocks noGrp="1"/>
          </p:cNvSpPr>
          <p:nvPr/>
        </p:nvSpPr>
        <p:spPr bwMode="auto">
          <a:xfrm>
            <a:off x="107950" y="1131888"/>
            <a:ext cx="8316913" cy="4965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思路：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递归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从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i,j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出发，走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步的方案数，等于以下三项之和：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(i+1,j)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出发，走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步的方案数。前提：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(i+1,j)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还没走过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(i,j+1)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出发，走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步的方案数。前提：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(i,j+1)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还没走过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(i,j-1)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出发，走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步的方案数。前提：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(i,j-1)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还没走过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70" name="矩形 1"/>
          <p:cNvSpPr/>
          <p:nvPr/>
        </p:nvSpPr>
        <p:spPr>
          <a:xfrm>
            <a:off x="107950" y="123825"/>
            <a:ext cx="8856663" cy="4800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visited = [ [ 0 for i in range(50) ] for i in range(30) ]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def ways( i, j, n):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if n == 0: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return 1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visited[i][j] = 1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num = 0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if not visited[i][j-1]: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num+= ways(i,j-1,n-1)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if not visited[i][j+1]: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num+= ways(i,j+1,n-1)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if not visited[i+1][j]: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num+= ways(i+1,j,n-1)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visited[i][j] = 0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return num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n = int( input() 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print( ways(0,25,n) 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80063" y="3651250"/>
            <a:ext cx="2952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580063" y="4227513"/>
            <a:ext cx="3024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732588" y="2932113"/>
            <a:ext cx="0" cy="1871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580063" y="3651250"/>
            <a:ext cx="3024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596188" y="2932113"/>
            <a:ext cx="0" cy="1871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176" name="TextBox 7"/>
          <p:cNvSpPr txBox="1"/>
          <p:nvPr/>
        </p:nvSpPr>
        <p:spPr>
          <a:xfrm>
            <a:off x="6732588" y="3795713"/>
            <a:ext cx="920750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i-1,j,n+1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5177" name="TextBox 8"/>
          <p:cNvSpPr txBox="1"/>
          <p:nvPr/>
        </p:nvSpPr>
        <p:spPr>
          <a:xfrm>
            <a:off x="6875463" y="3219450"/>
            <a:ext cx="504825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i,j,n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5178" name="TextBox 9"/>
          <p:cNvSpPr txBox="1"/>
          <p:nvPr/>
        </p:nvSpPr>
        <p:spPr>
          <a:xfrm>
            <a:off x="5795963" y="3795713"/>
            <a:ext cx="869950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i-1,j-1,n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5179" name="TextBox 10"/>
          <p:cNvSpPr txBox="1"/>
          <p:nvPr/>
        </p:nvSpPr>
        <p:spPr>
          <a:xfrm>
            <a:off x="7667625" y="3795713"/>
            <a:ext cx="920750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i-1,j+1,n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721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4175" y="468313"/>
            <a:ext cx="6227763" cy="4670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标题 1"/>
          <p:cNvSpPr>
            <a:spLocks noGrp="1"/>
          </p:cNvSpPr>
          <p:nvPr>
            <p:ph type="ctrTitle"/>
          </p:nvPr>
        </p:nvSpPr>
        <p:spPr>
          <a:xfrm>
            <a:off x="395288" y="2500313"/>
            <a:ext cx="2736850" cy="5048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例题：算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24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7220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221" name="TextBox 7"/>
          <p:cNvSpPr txBox="1"/>
          <p:nvPr/>
        </p:nvSpPr>
        <p:spPr>
          <a:xfrm>
            <a:off x="7596188" y="4659313"/>
            <a:ext cx="1554162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银川沙湖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航拍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 bwMode="auto">
          <a:xfrm>
            <a:off x="179388" y="-5921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例题：算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9267" name="内容占位符 2"/>
          <p:cNvSpPr>
            <a:spLocks noGrp="1"/>
          </p:cNvSpPr>
          <p:nvPr/>
        </p:nvSpPr>
        <p:spPr>
          <a:xfrm>
            <a:off x="107950" y="1039813"/>
            <a:ext cx="8316913" cy="4965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个小于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个正整数，你可以使用加减乘除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种运算以及括号把这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个数连接起来得到一个表达式。现在的问题是，是否存在一种方式使得得到的表达式的结果等于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样例输入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5 5 5 1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1 1 4 2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0 0 0 0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样例输出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 bwMode="auto">
          <a:xfrm>
            <a:off x="179388" y="-5921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例题：算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315" name="内容占位符 2"/>
          <p:cNvSpPr>
            <a:spLocks noGrp="1"/>
          </p:cNvSpPr>
          <p:nvPr/>
        </p:nvSpPr>
        <p:spPr>
          <a:xfrm>
            <a:off x="107950" y="1039813"/>
            <a:ext cx="8316913" cy="4965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先做一步，即拿两个数来算以下，剩下的问题就变成了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2" name="矩形 1"/>
          <p:cNvSpPr/>
          <p:nvPr/>
        </p:nvSpPr>
        <p:spPr>
          <a:xfrm>
            <a:off x="107950" y="123825"/>
            <a:ext cx="8856663" cy="4524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import math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EPS = 1e-6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def isZero( x 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return math.fabs(x) &lt;= EPS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def count24( a , n 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用列表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里面的头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个元素算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24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，返回能否成功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if n == 1: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if isZero( a[0] - 24 ):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return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else: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return False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b = [ float() for i in range(5) 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for i in range( n-1 ):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for j in range( i+1 , n 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选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a[i]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a[j]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算一下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m = 0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for k in range(n):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把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a[i],a[j]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以外的数放到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开头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if k != i and k != j: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    b[m] = a[k]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    m = m+1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矩形 1"/>
          <p:cNvSpPr/>
          <p:nvPr/>
        </p:nvSpPr>
        <p:spPr>
          <a:xfrm>
            <a:off x="107950" y="123825"/>
            <a:ext cx="8856663" cy="5016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b[m] = a[i] + a[j]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if count24(b , m+1): 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 return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b[m] = a[i] - a[j]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if count24(b, m + 1):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return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b[m] = a[j] - a[i]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if count24(b, m + 1):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return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b[m] = a[i] * a[j]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if count24(b, m + 1):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return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if not isZero(a[j]):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b[m] = a[i] / a[j]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if (count24(b, m+1)): return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if not isZero(a[i]):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b[m] = a[j] / a[i]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if (count24(b, m + 1)):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        return True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return False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矩形 1"/>
          <p:cNvSpPr/>
          <p:nvPr/>
        </p:nvSpPr>
        <p:spPr>
          <a:xfrm>
            <a:off x="107950" y="123825"/>
            <a:ext cx="8856663" cy="280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#main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while True: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a = input().split()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a = [ int(c) for c in a 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if isZero( a[0] 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break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if count24( a , 4 ):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print( "YES" 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else: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print( "NO" 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:Roads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</a:b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9507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508" name="TextBox 7"/>
          <p:cNvSpPr txBox="1"/>
          <p:nvPr/>
        </p:nvSpPr>
        <p:spPr>
          <a:xfrm>
            <a:off x="7596188" y="4659313"/>
            <a:ext cx="141605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美国黄石公园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950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463550"/>
            <a:ext cx="6218237" cy="4121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ROADS (POJ1724)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1555" name="矩形 2"/>
          <p:cNvSpPr/>
          <p:nvPr/>
        </p:nvSpPr>
        <p:spPr>
          <a:xfrm>
            <a:off x="179388" y="1058863"/>
            <a:ext cx="8767762" cy="3416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个城市，编号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。城市间有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条单向道路。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每条道路连接两个城市，有长度和过路费两个属性。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块钱，他想从城市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走到城市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。问最短共需要走多长的路。如果到不了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2&lt;=N&lt;=100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0&lt;=K&lt;=10000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1&lt;=R&lt;=10000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每条路的长度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L, 1 &lt;= L &lt;= 100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每条路的过路费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, 0 &lt;= T &lt;= 100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8725" y="2355850"/>
            <a:ext cx="2584450" cy="2616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输入：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e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L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T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e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L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T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...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L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T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            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 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是路起点和终点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图的相关概念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105" name="TextBox 37"/>
          <p:cNvSpPr txBox="1">
            <a:spLocks noChangeArrowheads="1"/>
          </p:cNvSpPr>
          <p:nvPr/>
        </p:nvSpPr>
        <p:spPr bwMode="auto">
          <a:xfrm>
            <a:off x="250825" y="858838"/>
            <a:ext cx="8281988" cy="37861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顶点的度数：和顶点相连的边的数目。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顶点的出度：有向图中，以该顶点作为起点的边的数目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顶点的入度：有向图中，以该顶点作为终点的边的数目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顶点的出边：有向图中，以该顶点为起点的边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顶点的入边：有向图中，以该顶点为终点的边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路径：对于无向图，如果存在顶点序列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.....V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,(V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)...(V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im-1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都存在，则称（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...V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的一条路径。（对于有向图，把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换成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&lt;&gt;)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 路径的长度：路径上的边的数目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 回路（环）：起点和终点相同的路径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 startAt="7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简单路径：除了起点和终点可能相同外，其它顶点都不相同的路径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解题思路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3603" name="矩形 2"/>
          <p:cNvSpPr/>
          <p:nvPr/>
        </p:nvSpPr>
        <p:spPr>
          <a:xfrm>
            <a:off x="179388" y="1058863"/>
            <a:ext cx="8767762" cy="12017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从城市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开始深度优先遍历整个图，找到所有能过到达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的走法，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选一个最优的。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解题思路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4627" name="矩形 2"/>
          <p:cNvSpPr/>
          <p:nvPr/>
        </p:nvSpPr>
        <p:spPr>
          <a:xfrm>
            <a:off x="179388" y="1058863"/>
            <a:ext cx="8767762" cy="2586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从城市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开始深度优先遍历整个图，找到所有能过到达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的走法，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选一个最优的。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最优性剪枝：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如果当前已经找到的最优路径长度为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那么在继续搜索的过程中，总长度已经大于等于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的走法，就可以直接放弃，不用走到底了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解题思路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179388" y="1058863"/>
            <a:ext cx="8767763" cy="3694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从城市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开始深度优先遍历整个图，找到所有能到达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的走法，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选一个最优的。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最优性剪枝：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如果当前已经找到的最优路径长度为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 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那么在继续搜索的过程中，总长度已经大于等于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的走法，就可以直接放弃，不用走到底了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保存中间计算结果用于最优性剪枝：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midL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[k][m]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表示：走到城市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时总过路费为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的条件下，最优路径的长度。若在后续的搜索中，再次走到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时，如果总路费恰好为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，且此时的路径长度已经不小于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midL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[k][m],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则不必再走下去了。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解题思路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107950" y="1563688"/>
            <a:ext cx="8767763" cy="2308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另一种通用的最优性剪枝思想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保存中间计算结果用于最优性剪枝：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如果到达某个状态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时，发现前面曾经也到达过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，且前面那次到达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所花代价更少，则剪枝。这要求保存到达状态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的到目前为止的最少代价。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midL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[k][m]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表示：走到城市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时总过路费为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的条件下，最优路径的长度。若在后续的搜索中，再次走到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时，如果总路费恰好为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，且此时的路径长度已经不小于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midL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[k][m],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则不必再走下去了。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8" name="矩形 1"/>
          <p:cNvSpPr/>
          <p:nvPr/>
        </p:nvSpPr>
        <p:spPr>
          <a:xfrm>
            <a:off x="107950" y="195263"/>
            <a:ext cx="88566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MX = 110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INF = 1 &lt;&lt; 30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Road: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__init__(self,d,L,t):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self.d,self.L,self.t = d,L,t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cityMap = [[] for i in range(MX)]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邻接表。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cityMap[i]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是从点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有路连到的城市集合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minLen = INF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当前找到的最优路径的长度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totalLen = 0 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正在走的路径的长度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totalCost = 0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正在走的路径的花销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visited = [0] * MX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城市是否已经走过的标记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minL = [[INF for j in range(10100)] for i in range(MX)]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#minL[i][j]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表示从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点的，花销为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的最短路的长度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2" name="矩形 1"/>
          <p:cNvSpPr/>
          <p:nvPr/>
        </p:nvSpPr>
        <p:spPr>
          <a:xfrm>
            <a:off x="107950" y="195263"/>
            <a:ext cx="8856663" cy="4770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Dfs(s):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从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开始向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行走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global N,minLen,totalLen,totalCost,cityMap,K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s == N 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minLen = min(minLen,totalLen)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i in range( len(cityMap[s])):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d =  cityMap[s][i].d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有路连到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 visited[d] == 0: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cost = totalCost +  cityMap[s][i].t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cost &gt; K: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continue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totalLen+cityMap[s][i].L &gt;= minLen or \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totalLen + cityMap[s][i].L &gt;= minL[d][cost]: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continue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totalLen += cityMap[s][i].L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totalCost +=  cityMap[s][i].t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minL[d][cost] = totalLen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visited[d] = 1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Dfs(d)</a:t>
            </a:r>
            <a:endParaRPr lang="en-US" altLang="zh-CN" sz="16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6" name="矩形 1"/>
          <p:cNvSpPr/>
          <p:nvPr/>
        </p:nvSpPr>
        <p:spPr>
          <a:xfrm>
            <a:off x="179388" y="123825"/>
            <a:ext cx="8856662" cy="5262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visited[d] = 0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totalCost -=  cityMap[s][i].t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totalLen -= cityMap[s][i].L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#main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  = int(input())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int(input())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int(input())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i in range(R):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 = Road(0,0,0)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s,r.d,r.L,r.t = map(int,input().split())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s != r.d: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cityMap[s].append(r)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totalLen = totalCost = 0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visited[1] = 1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Dfs(1)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minLen &lt; INF: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print(minLen)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print(-1)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生日蛋糕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</a:b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0771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772" name="TextBox 7"/>
          <p:cNvSpPr txBox="1"/>
          <p:nvPr/>
        </p:nvSpPr>
        <p:spPr>
          <a:xfrm>
            <a:off x="7596188" y="4659313"/>
            <a:ext cx="141605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美国黄石公园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077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063" y="463550"/>
            <a:ext cx="6224587" cy="4124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3148013"/>
            <a:ext cx="676275" cy="5699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生日蛋糕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(POJ1190)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47" name="矩形 2"/>
          <p:cNvSpPr>
            <a:spLocks noChangeArrowheads="1"/>
          </p:cNvSpPr>
          <p:nvPr/>
        </p:nvSpPr>
        <p:spPr bwMode="auto">
          <a:xfrm>
            <a:off x="179388" y="1131888"/>
            <a:ext cx="8208963" cy="3724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要制作一个体积为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Courier New" panose="02070309020205020404" pitchFamily="49" charset="0"/>
              </a:rPr>
              <a:t>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层生日蛋糕，每层都是一个圆柱体。 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设从下往上数第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 &lt;=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&lt;= M)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层蛋糕是半径为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高度为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的圆柱。当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&lt; 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时，要求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&gt; Ri+1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 &gt; Hi+1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由于要在蛋糕上抹奶油，为尽可能节约经费，我们希望蛋糕外表面（最下一层的下底面除外）的面积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最小。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令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请编程对给出的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，找出蛋糕的制作方案（适当的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的值），使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最小。 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（除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外，以上所有数据皆为正整数）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解题思路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7939" name="矩形 2"/>
          <p:cNvSpPr/>
          <p:nvPr/>
        </p:nvSpPr>
        <p:spPr>
          <a:xfrm>
            <a:off x="179388" y="1058863"/>
            <a:ext cx="8137525" cy="4094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深度优先搜索，枚举什么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枚举每一层可能的高度和半径。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如何确定搜索范围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底层蛋糕的最大可能半径和最大可能高度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搜索顺序，哪些地方体现搜索顺序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从底层往上搭蛋糕，而不是从顶层往下搭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在同一层进行尝试的时候，半径和高度都是从大到小试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如何剪枝？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图的相关概念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105" name="TextBox 37"/>
          <p:cNvSpPr txBox="1">
            <a:spLocks noChangeArrowheads="1"/>
          </p:cNvSpPr>
          <p:nvPr/>
        </p:nvSpPr>
        <p:spPr bwMode="auto">
          <a:xfrm>
            <a:off x="250825" y="858838"/>
            <a:ext cx="8713788" cy="34782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8)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完全图：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完全无向图：任意两个顶点都有边相连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完全有向图：任意两个顶点都有两条方向相反的边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 startAt="9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连通：如果存在从顶点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的路径，则称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连通，或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。无向图中，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必然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。有向图中，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，并不能说明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 startAt="9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连通无向图：图中任意两个顶点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互相可达。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 startAt="9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强连通有向图：图中任意两个顶点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互相可达。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 startAt="9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子图：从图中抽取部分或全部边和点构成的图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 startAt="9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连通分量（极大连通子图）：无向图的一个子图，是连通的，且再添加任何一些原图中的顶点和边，新子图都不再连通。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剪枝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2035" name="矩形 2"/>
          <p:cNvSpPr/>
          <p:nvPr/>
        </p:nvSpPr>
        <p:spPr>
          <a:xfrm>
            <a:off x="179388" y="627063"/>
            <a:ext cx="8137525" cy="4708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：搭建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过程中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发现已建好的面积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不小于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目前求得的最优表面积，或者预见到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搭完后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面积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一定会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不小于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目前最优表面积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则停止搭建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（最优性剪枝）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：搭建过程中预见到再往上搭，高度已经无法安排，或者半径已经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无法安排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，则停止搭建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可行性剪枝）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：搭建过程中发现还没搭的那些层的体积，一定会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还缺的体积，则停止搭建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可行性剪枝）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：搭建过程中发现还没搭的那些层的体积，最大也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到不了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还缺的体积，则停止搭建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可行性剪枝）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058" name="矩形 1"/>
          <p:cNvSpPr/>
          <p:nvPr/>
        </p:nvSpPr>
        <p:spPr>
          <a:xfrm>
            <a:off x="107950" y="0"/>
            <a:ext cx="8928100" cy="52622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minArea = 1 &lt;&lt; 30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最优表面积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 = 0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正在搭建中的蛋糕的表面积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minV = [0]*30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minV[n]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表示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层蛋糕最少的体积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minA = [0]*30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minA[n]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表示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层蛋糕的最少侧表面积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MaxVforNRH(n,r,h):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求在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层蛋糕，底层最大半径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，最高高度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的情况下，能凑出来的最大体积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（确保高度和半径可以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安排）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0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i in range(n):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v += (r - i ) *(r-i) * (h-i)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v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Dfs(v, n, r, h):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要用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层去凑体积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最底层半径不能超过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高度不能超过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求出最小表面积放入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minArea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global minArea,area,M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n == 0: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v != 0: 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minArea = min(minArea,area)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</a:t>
            </a:r>
            <a:endParaRPr lang="en-US" altLang="zh-CN" sz="16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2" name="矩形 1"/>
          <p:cNvSpPr/>
          <p:nvPr/>
        </p:nvSpPr>
        <p:spPr>
          <a:xfrm>
            <a:off x="107950" y="0"/>
            <a:ext cx="8928100" cy="5016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v &lt;= 0: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minV[n] &gt; v: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剪枝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area + minA[n] &gt;= minArea: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剪枝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h &lt; n or r &lt; n: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剪枝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MaxVforNRH(n,r,h) &lt; v: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剪枝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这个剪枝最强！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#for rr in range(n,r+1):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这种写法比从大到小慢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倍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rr in range(r,n-1,-1):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 == M 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底面积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 = rr * rr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hh in range(h,n-1,-1):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area += 2 * rr * hh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Dfs(v-rr*rr*hh,n-1,rr-1,hh-1)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area -= 2 * rr * hh</a:t>
            </a:r>
            <a:endParaRPr lang="en-US" altLang="zh-CN" sz="16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矩形 1"/>
          <p:cNvSpPr/>
          <p:nvPr/>
        </p:nvSpPr>
        <p:spPr>
          <a:xfrm>
            <a:off x="107950" y="0"/>
            <a:ext cx="8928100" cy="5262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#main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int(input())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 = int(input())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层蛋糕，体积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minV[0] = minA[0] = 0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 i in range(1,M+1):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minV[i] = minV[i-1] + i * i * i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minA[i] =  minA[i-1] + 2 * i * i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 minV[M] &gt; N: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print(0)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maxH = int((N - minV[M-1])/(M*M)) + 1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底层最大高度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最底层体积不超过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(N-minV[M-1]),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且半径至少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maxR = int(math.sqrt((N-minV[M-1])/M)) + 1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底层高度至少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area = 0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minArea = 1 &lt;&lt; 30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Dfs( N,M,maxR,maxH)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 minArea == 1 &lt;&lt; 30: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print(0)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print(minArea)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865" y="23564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130" name="矩形 1"/>
          <p:cNvSpPr/>
          <p:nvPr/>
        </p:nvSpPr>
        <p:spPr>
          <a:xfrm>
            <a:off x="107950" y="123825"/>
            <a:ext cx="89281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还有什么可以改进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矩形 1"/>
          <p:cNvSpPr>
            <a:spLocks noChangeArrowheads="1"/>
          </p:cNvSpPr>
          <p:nvPr/>
        </p:nvSpPr>
        <p:spPr bwMode="auto">
          <a:xfrm>
            <a:off x="107950" y="123825"/>
            <a:ext cx="8928100" cy="1323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用数组存放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MaxVforNRH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n,r,h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的计算结果，避免重复计算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还有什么可以改进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矩形 1"/>
          <p:cNvSpPr>
            <a:spLocks noChangeArrowheads="1"/>
          </p:cNvSpPr>
          <p:nvPr/>
        </p:nvSpPr>
        <p:spPr bwMode="auto">
          <a:xfrm>
            <a:off x="107950" y="123825"/>
            <a:ext cx="8928100" cy="3786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用数组存放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MaxVforNRH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n,r,h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的计算结果，避免重复计算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2)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for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in range(r,n-1,-1):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if n == M :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底面积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area =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*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rr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for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hh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in range(h,n-1,-1):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area += 2 *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*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hh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(v-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*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*hh,n-1,rr-1,hh-1)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加上对本次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失败原因的判断。如果是因为剩余体积不够大而失败，那么就用不着试下一个高度，直接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break;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或者由小到大枚举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h……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area -= 2 *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*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hh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还有什么可以改进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广度优先搜索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抓住那头牛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9203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04" name="TextBox 7"/>
          <p:cNvSpPr txBox="1"/>
          <p:nvPr/>
        </p:nvSpPr>
        <p:spPr>
          <a:xfrm>
            <a:off x="7596188" y="4659313"/>
            <a:ext cx="141605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美国黄石公园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920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463550"/>
            <a:ext cx="6218237" cy="4121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Rectangle 4"/>
          <p:cNvSpPr/>
          <p:nvPr/>
        </p:nvSpPr>
        <p:spPr>
          <a:xfrm>
            <a:off x="41275" y="238125"/>
            <a:ext cx="8785225" cy="4827588"/>
          </a:xfrm>
          <a:prstGeom prst="rect">
            <a:avLst/>
          </a:prstGeom>
          <a:noFill/>
          <a:ln w="9525">
            <a:noFill/>
          </a:ln>
        </p:spPr>
        <p:txBody>
          <a:bodyPr tIns="165048" bIns="165048">
            <a:spAutoFit/>
          </a:bodyPr>
          <a:p>
            <a:pPr indent="268605" eaLnBrk="1" hangingPunct="1"/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抓住那头牛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百练习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4001)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8605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8605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8605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农夫知道一头牛的位置，想要抓住它。农夫和牛都位于数轴上，农夫起始位于点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N(0&lt;=N&lt;=100000)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，牛位于点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K(0&lt;=K&lt;=100000)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。农夫有两种移动方式：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8605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8605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X+1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，每次移动花费一分钟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8605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2*X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，每次移动花费一分钟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8605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8605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假设牛没有意识到农夫的行动，站在原地不动。农夫最少要花多少时间才能抓住牛？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1251" name="Picture 4" descr="插画牛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0" y="2571750"/>
            <a:ext cx="1250950" cy="1336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313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图的相关概念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1" name="TextBox 37"/>
          <p:cNvSpPr txBox="1"/>
          <p:nvPr/>
        </p:nvSpPr>
        <p:spPr>
          <a:xfrm>
            <a:off x="250825" y="858838"/>
            <a:ext cx="8713788" cy="2246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buAutoNum type="arabicParenR" startAt="14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强连通分量：有向图的一个子图，是强连通的，且再添加任何一些原图中的顶点和边，新子图都不再强连通。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R" startAt="14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R" startAt="14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带权图：边被赋予一个权值的图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R" startAt="14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R" startAt="14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网络：带权无向连通图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R" startAt="14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361" name="TextBox 17"/>
          <p:cNvSpPr txBox="1"/>
          <p:nvPr/>
        </p:nvSpPr>
        <p:spPr>
          <a:xfrm>
            <a:off x="4500563" y="1858963"/>
            <a:ext cx="4175125" cy="1939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）深度优先搜索：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从起点出发，随机挑一个方向，能往前走就往前走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扩展），走不动了则回溯。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不能走已经走过的点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要判重）。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362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409" name="TextBox 17"/>
          <p:cNvSpPr txBox="1"/>
          <p:nvPr/>
        </p:nvSpPr>
        <p:spPr>
          <a:xfrm>
            <a:off x="4395788" y="2657475"/>
            <a:ext cx="3671887" cy="1631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运气好的话：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3-&gt;4-&gt;5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3-&gt;6-&gt;5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问题解决！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410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457" name="TextBox 17"/>
          <p:cNvSpPr txBox="1"/>
          <p:nvPr/>
        </p:nvSpPr>
        <p:spPr>
          <a:xfrm>
            <a:off x="4067175" y="1582738"/>
            <a:ext cx="5076825" cy="3140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运气不太好的话：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3-&gt;2-&gt;4-&gt;5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运气最坏的话：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3-&gt;2-&gt;1-&gt;0-&gt;4-&gt;5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要想求最优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短）解，则要遍历所有走法。可以用各种手段优化，比如，若已经找到路径长度为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的解，则所有长度大于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的走法就不必尝试。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运算过程中需要存储路径上的顶点，数量较少。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用栈存顶点。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458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505" name="TextBox 19"/>
          <p:cNvSpPr txBox="1"/>
          <p:nvPr/>
        </p:nvSpPr>
        <p:spPr>
          <a:xfrm>
            <a:off x="4643438" y="1500188"/>
            <a:ext cx="3673475" cy="2400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）广度优先搜索：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给顶点分层。起点是第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层。从起点最少需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步就能到达的点属于第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2,4,6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1,5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506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553" name="TextBox 19"/>
          <p:cNvSpPr txBox="1"/>
          <p:nvPr/>
        </p:nvSpPr>
        <p:spPr>
          <a:xfrm>
            <a:off x="4643438" y="1500188"/>
            <a:ext cx="3673475" cy="2770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）广度优先搜索：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给顶点分层。起点是第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层。从起点最少需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步就能到达的点属于第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依层次顺序，从小到大扩展顶点。把层次低的点全部扩展出来后，才会扩展层次高的点。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554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601" name="TextBox 19"/>
          <p:cNvSpPr txBox="1"/>
          <p:nvPr/>
        </p:nvSpPr>
        <p:spPr>
          <a:xfrm>
            <a:off x="4643438" y="1500188"/>
            <a:ext cx="3673475" cy="3324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）广度优先搜索：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搜索过程（顶点扩展过程）：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2 4 6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1 5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问题解决。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扩展时，不能扩展出已经走过的顶点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要判重） 。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602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649" name="TextBox 19"/>
          <p:cNvSpPr txBox="1"/>
          <p:nvPr/>
        </p:nvSpPr>
        <p:spPr>
          <a:xfrm>
            <a:off x="4643438" y="1500188"/>
            <a:ext cx="3673475" cy="1846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）广度优先搜索：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可确保找到最优解，但是因扩展出来的顶点较多，且多数顶点都需要保存，因此需要的存储空间较大。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用队列存顶点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650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3"/>
          <p:cNvSpPr>
            <a:spLocks noGrp="1"/>
          </p:cNvSpPr>
          <p:nvPr/>
        </p:nvSpPr>
        <p:spPr bwMode="auto">
          <a:xfrm>
            <a:off x="179388" y="0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深搜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广搜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9683" name="Picture 8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808038"/>
            <a:ext cx="4725987" cy="3929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7"/>
          <p:cNvSpPr>
            <a:spLocks noGrp="1" noChangeArrowheads="1"/>
          </p:cNvSpPr>
          <p:nvPr/>
        </p:nvSpPr>
        <p:spPr bwMode="auto">
          <a:xfrm>
            <a:off x="5219700" y="1708150"/>
            <a:ext cx="3630613" cy="25717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69900" indent="-4699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>
                <a:solidFill>
                  <a:srgbClr val="0033CC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20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若要遍历所有顶点：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深搜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1-2-4-8-5-6-3-7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广搜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1-2-3-4-5-6-7-8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 bwMode="auto">
          <a:xfrm>
            <a:off x="107950" y="-92075"/>
            <a:ext cx="8001000" cy="6762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Book Antiqua" panose="0204060205030503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广搜算法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1731" name="内容占位符 2"/>
          <p:cNvSpPr>
            <a:spLocks noGrp="1"/>
          </p:cNvSpPr>
          <p:nvPr/>
        </p:nvSpPr>
        <p:spPr>
          <a:xfrm>
            <a:off x="255588" y="771525"/>
            <a:ext cx="4802187" cy="38163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广度优先搜索算法如下：（用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把初始顶点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表中；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表为空，则问题无解，失败退出；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表的第一个顶点取出放入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Closed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表，并记该顶点为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考察顶点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是否为目标顶点。若是，则得到问题的解，成功退出；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不可扩展，则转第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(6)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，将其不在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Closed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表中的子顶点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判重）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表的尾部，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并为每一个子顶点设置指向父顶点的指针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记录顶点的层次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，然后转第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1732" name="Picture 3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6525" y="123825"/>
            <a:ext cx="3624263" cy="4608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793" name="TextBox 17"/>
          <p:cNvSpPr txBox="1"/>
          <p:nvPr/>
        </p:nvSpPr>
        <p:spPr>
          <a:xfrm>
            <a:off x="4427538" y="1676400"/>
            <a:ext cx="45212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广度优先搜索队列变化过程：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3438" y="2657475"/>
            <a:ext cx="331788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795" name="TextBox 20"/>
          <p:cNvSpPr txBox="1"/>
          <p:nvPr/>
        </p:nvSpPr>
        <p:spPr>
          <a:xfrm>
            <a:off x="7740650" y="2719388"/>
            <a:ext cx="982663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Open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3796" name="TextBox 21"/>
          <p:cNvSpPr txBox="1"/>
          <p:nvPr/>
        </p:nvSpPr>
        <p:spPr>
          <a:xfrm>
            <a:off x="7740650" y="2247900"/>
            <a:ext cx="982663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Closed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3797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标题 1"/>
          <p:cNvSpPr txBox="1"/>
          <p:nvPr/>
        </p:nvSpPr>
        <p:spPr>
          <a:xfrm>
            <a:off x="92075" y="195263"/>
            <a:ext cx="800100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图的性质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105" name="TextBox 37"/>
          <p:cNvSpPr txBox="1">
            <a:spLocks noChangeArrowheads="1"/>
          </p:cNvSpPr>
          <p:nvPr/>
        </p:nvSpPr>
        <p:spPr bwMode="auto">
          <a:xfrm>
            <a:off x="250825" y="858838"/>
            <a:ext cx="8713788" cy="22463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图的边数等于顶点度数之和的一半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个顶点的连通图至少有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条边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个顶点的，无回路的连通图就是一棵树，有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条边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41" name="TextBox 17"/>
          <p:cNvSpPr txBox="1"/>
          <p:nvPr/>
        </p:nvSpPr>
        <p:spPr>
          <a:xfrm>
            <a:off x="4427538" y="1676400"/>
            <a:ext cx="45212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广度优先搜索队列变化过程：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75225" y="2657475"/>
            <a:ext cx="333375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0388" y="2657475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3438" y="2236788"/>
            <a:ext cx="331788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845" name="TextBox 23"/>
          <p:cNvSpPr txBox="1"/>
          <p:nvPr/>
        </p:nvSpPr>
        <p:spPr>
          <a:xfrm>
            <a:off x="7740650" y="2719388"/>
            <a:ext cx="982663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Open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5846" name="TextBox 24"/>
          <p:cNvSpPr txBox="1"/>
          <p:nvPr/>
        </p:nvSpPr>
        <p:spPr>
          <a:xfrm>
            <a:off x="7740650" y="2247900"/>
            <a:ext cx="982663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Closed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5847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0188" y="2655888"/>
            <a:ext cx="333375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89" name="TextBox 17"/>
          <p:cNvSpPr txBox="1"/>
          <p:nvPr/>
        </p:nvSpPr>
        <p:spPr>
          <a:xfrm>
            <a:off x="4427538" y="1676400"/>
            <a:ext cx="45212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广度优先搜索队列变化过程：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75225" y="2236788"/>
            <a:ext cx="333375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08600" y="2659063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892" name="TextBox 24"/>
          <p:cNvSpPr txBox="1"/>
          <p:nvPr/>
        </p:nvSpPr>
        <p:spPr>
          <a:xfrm>
            <a:off x="5972175" y="2659063"/>
            <a:ext cx="331788" cy="40005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3438" y="2236788"/>
            <a:ext cx="331788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894" name="TextBox 27"/>
          <p:cNvSpPr txBox="1"/>
          <p:nvPr/>
        </p:nvSpPr>
        <p:spPr>
          <a:xfrm>
            <a:off x="7740650" y="2719388"/>
            <a:ext cx="982663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Open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7895" name="TextBox 28"/>
          <p:cNvSpPr txBox="1"/>
          <p:nvPr/>
        </p:nvSpPr>
        <p:spPr>
          <a:xfrm>
            <a:off x="7740650" y="2247900"/>
            <a:ext cx="982663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Closed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7896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1500" y="2655888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937" name="TextBox 17"/>
          <p:cNvSpPr txBox="1"/>
          <p:nvPr/>
        </p:nvSpPr>
        <p:spPr>
          <a:xfrm>
            <a:off x="4427538" y="1676400"/>
            <a:ext cx="4521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广度优先搜索队列变化过程：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08600" y="2238375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0388" y="2663825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9940" name="TextBox 24"/>
          <p:cNvSpPr txBox="1"/>
          <p:nvPr/>
        </p:nvSpPr>
        <p:spPr>
          <a:xfrm>
            <a:off x="5975350" y="2663825"/>
            <a:ext cx="331788" cy="40005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9941" name="TextBox 25"/>
          <p:cNvSpPr txBox="1"/>
          <p:nvPr/>
        </p:nvSpPr>
        <p:spPr>
          <a:xfrm>
            <a:off x="6308725" y="2660650"/>
            <a:ext cx="331788" cy="40005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75225" y="2236788"/>
            <a:ext cx="333375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3438" y="2236788"/>
            <a:ext cx="331788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9944" name="TextBox 27"/>
          <p:cNvSpPr txBox="1"/>
          <p:nvPr/>
        </p:nvSpPr>
        <p:spPr>
          <a:xfrm>
            <a:off x="7740650" y="2719388"/>
            <a:ext cx="982663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Open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9945" name="TextBox 28"/>
          <p:cNvSpPr txBox="1"/>
          <p:nvPr/>
        </p:nvSpPr>
        <p:spPr>
          <a:xfrm>
            <a:off x="7740650" y="2247900"/>
            <a:ext cx="982663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Closed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9946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17"/>
          <p:cNvSpPr txBox="1"/>
          <p:nvPr/>
        </p:nvSpPr>
        <p:spPr>
          <a:xfrm>
            <a:off x="4427538" y="1676400"/>
            <a:ext cx="4521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广度优先搜索队列变化过程：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0388" y="2246313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1987" name="TextBox 24"/>
          <p:cNvSpPr txBox="1"/>
          <p:nvPr/>
        </p:nvSpPr>
        <p:spPr>
          <a:xfrm>
            <a:off x="5984875" y="2663825"/>
            <a:ext cx="331788" cy="40005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1988" name="TextBox 25"/>
          <p:cNvSpPr txBox="1"/>
          <p:nvPr/>
        </p:nvSpPr>
        <p:spPr>
          <a:xfrm>
            <a:off x="6316663" y="2660650"/>
            <a:ext cx="333375" cy="40005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8600" y="2246313"/>
            <a:ext cx="331788" cy="401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75225" y="2246313"/>
            <a:ext cx="333375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3438" y="2246313"/>
            <a:ext cx="331788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1992" name="TextBox 27"/>
          <p:cNvSpPr txBox="1"/>
          <p:nvPr/>
        </p:nvSpPr>
        <p:spPr>
          <a:xfrm>
            <a:off x="7740650" y="2719388"/>
            <a:ext cx="982663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Open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1993" name="TextBox 28"/>
          <p:cNvSpPr txBox="1"/>
          <p:nvPr/>
        </p:nvSpPr>
        <p:spPr>
          <a:xfrm>
            <a:off x="7740650" y="2247900"/>
            <a:ext cx="982663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Closed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1994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033" name="TextBox 17"/>
          <p:cNvSpPr txBox="1"/>
          <p:nvPr/>
        </p:nvSpPr>
        <p:spPr>
          <a:xfrm>
            <a:off x="4427538" y="1676400"/>
            <a:ext cx="4521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广度优先搜索队列变化过程：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0388" y="2246313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4035" name="TextBox 24"/>
          <p:cNvSpPr txBox="1"/>
          <p:nvPr/>
        </p:nvSpPr>
        <p:spPr>
          <a:xfrm>
            <a:off x="5972175" y="2246313"/>
            <a:ext cx="331788" cy="40005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4036" name="TextBox 25"/>
          <p:cNvSpPr txBox="1"/>
          <p:nvPr/>
        </p:nvSpPr>
        <p:spPr>
          <a:xfrm>
            <a:off x="6326188" y="2660650"/>
            <a:ext cx="331787" cy="40005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40388" y="2246313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8600" y="2246313"/>
            <a:ext cx="331788" cy="401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75225" y="2246313"/>
            <a:ext cx="333375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3438" y="2246313"/>
            <a:ext cx="331788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4041" name="TextBox 29"/>
          <p:cNvSpPr txBox="1"/>
          <p:nvPr/>
        </p:nvSpPr>
        <p:spPr>
          <a:xfrm>
            <a:off x="6657975" y="2660650"/>
            <a:ext cx="331788" cy="401638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0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4042" name="TextBox 30"/>
          <p:cNvSpPr txBox="1"/>
          <p:nvPr/>
        </p:nvSpPr>
        <p:spPr>
          <a:xfrm>
            <a:off x="7740650" y="2719388"/>
            <a:ext cx="982663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Open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4043" name="TextBox 31"/>
          <p:cNvSpPr txBox="1"/>
          <p:nvPr/>
        </p:nvSpPr>
        <p:spPr>
          <a:xfrm>
            <a:off x="7740650" y="2247900"/>
            <a:ext cx="982663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Closed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4044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2406650" y="17240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913" y="2617788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43150" y="2609850"/>
            <a:ext cx="433388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5475" y="2595563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5338" y="3425825"/>
            <a:ext cx="431800" cy="431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13075" y="3497263"/>
            <a:ext cx="431800" cy="431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788" y="3929063"/>
            <a:ext cx="433388" cy="4333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>
            <a:stCxn id="2" idx="4"/>
            <a:endCxn id="4" idx="0"/>
          </p:cNvCxnSpPr>
          <p:nvPr/>
        </p:nvCxnSpPr>
        <p:spPr>
          <a:xfrm flipH="1">
            <a:off x="2560638" y="2155825"/>
            <a:ext cx="61913" cy="454025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7"/>
            <a:endCxn id="2" idx="3"/>
          </p:cNvCxnSpPr>
          <p:nvPr/>
        </p:nvCxnSpPr>
        <p:spPr>
          <a:xfrm flipV="1">
            <a:off x="1700213" y="2092325"/>
            <a:ext cx="769938" cy="58896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0"/>
          </p:cNvCxnSpPr>
          <p:nvPr/>
        </p:nvCxnSpPr>
        <p:spPr>
          <a:xfrm flipH="1" flipV="1">
            <a:off x="2659063" y="3013075"/>
            <a:ext cx="569913" cy="48418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 flipV="1">
            <a:off x="1763713" y="2825750"/>
            <a:ext cx="579438" cy="7938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0"/>
          </p:cNvCxnSpPr>
          <p:nvPr/>
        </p:nvCxnSpPr>
        <p:spPr>
          <a:xfrm flipV="1">
            <a:off x="3228975" y="3041650"/>
            <a:ext cx="149225" cy="455613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65213" y="3013075"/>
            <a:ext cx="331788" cy="41275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" idx="5"/>
            <a:endCxn id="5" idx="1"/>
          </p:cNvCxnSpPr>
          <p:nvPr/>
        </p:nvCxnSpPr>
        <p:spPr>
          <a:xfrm>
            <a:off x="2776538" y="2092325"/>
            <a:ext cx="452438" cy="565150"/>
          </a:xfrm>
          <a:prstGeom prst="line">
            <a:avLst/>
          </a:prstGeom>
          <a:ln w="285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1"/>
          </p:cNvCxnSpPr>
          <p:nvPr/>
        </p:nvCxnSpPr>
        <p:spPr>
          <a:xfrm flipH="1" flipV="1">
            <a:off x="1209675" y="3756025"/>
            <a:ext cx="328613" cy="236538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081" name="TextBox 17"/>
          <p:cNvSpPr txBox="1"/>
          <p:nvPr/>
        </p:nvSpPr>
        <p:spPr>
          <a:xfrm>
            <a:off x="4427538" y="1676400"/>
            <a:ext cx="4521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广度优先搜索队列变化过程：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0388" y="2246313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6083" name="TextBox 24"/>
          <p:cNvSpPr txBox="1"/>
          <p:nvPr/>
        </p:nvSpPr>
        <p:spPr>
          <a:xfrm>
            <a:off x="5972175" y="2246313"/>
            <a:ext cx="331788" cy="40005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6084" name="TextBox 25"/>
          <p:cNvSpPr txBox="1"/>
          <p:nvPr/>
        </p:nvSpPr>
        <p:spPr>
          <a:xfrm>
            <a:off x="6303963" y="2246313"/>
            <a:ext cx="331787" cy="40005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40388" y="2246313"/>
            <a:ext cx="331788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8600" y="2246313"/>
            <a:ext cx="331788" cy="401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75225" y="2246313"/>
            <a:ext cx="333375" cy="400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3438" y="2246313"/>
            <a:ext cx="331788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6089" name="TextBox 29"/>
          <p:cNvSpPr txBox="1"/>
          <p:nvPr/>
        </p:nvSpPr>
        <p:spPr>
          <a:xfrm>
            <a:off x="6657975" y="2660650"/>
            <a:ext cx="331788" cy="401638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0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6090" name="TextBox 28"/>
          <p:cNvSpPr txBox="1"/>
          <p:nvPr/>
        </p:nvSpPr>
        <p:spPr>
          <a:xfrm>
            <a:off x="6571615" y="2859405"/>
            <a:ext cx="164719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Open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队列）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6091" name="TextBox 30"/>
          <p:cNvSpPr txBox="1"/>
          <p:nvPr/>
        </p:nvSpPr>
        <p:spPr>
          <a:xfrm>
            <a:off x="7740650" y="2247900"/>
            <a:ext cx="98266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Closed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假的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6092" name="TextBox 31"/>
          <p:cNvSpPr txBox="1"/>
          <p:nvPr/>
        </p:nvSpPr>
        <p:spPr>
          <a:xfrm>
            <a:off x="4173538" y="3992563"/>
            <a:ext cx="4646612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目标顶点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出队列，问题解决！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颜色代表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093" name="矩形 52"/>
          <p:cNvSpPr/>
          <p:nvPr/>
        </p:nvSpPr>
        <p:spPr>
          <a:xfrm>
            <a:off x="180975" y="411163"/>
            <a:ext cx="454818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假设农夫起始位于点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，牛位于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N=3,K=5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，最右边是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如何搜索到一条走到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的路径？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8114" name="矩形 20"/>
          <p:cNvSpPr/>
          <p:nvPr/>
        </p:nvSpPr>
        <p:spPr>
          <a:xfrm>
            <a:off x="179388" y="123825"/>
            <a:ext cx="8864600" cy="3692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#poj3278 Catch That Cow</a:t>
            </a:r>
            <a:endParaRPr lang="en-US" altLang="zh-CN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import collections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class step: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def __init__(self,x,steps):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self.x = x   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位置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self.steps = steps 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到达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所需的步数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MAXN = 100000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N,K = map(int,input().split())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q = collections.deque()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队列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即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Open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表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visited = [False] * (MAXN+10)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q.append(step(N,0))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visited[N] = True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0162" name="矩形 20"/>
          <p:cNvSpPr/>
          <p:nvPr/>
        </p:nvSpPr>
        <p:spPr>
          <a:xfrm>
            <a:off x="179388" y="123825"/>
            <a:ext cx="8864600" cy="5354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while len(q) &gt; 0: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s = q.popleft()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if s.x == K: 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找到目标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print(s.steps)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break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else: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if s.x - 1 &gt;= 0 and not visited[s.x-1]: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q.append(step(s.x-1,s.steps+1))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visited[s.x-1] = 1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if s.x + 1 &lt;= MAXN and not visited[s.x+1]: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q.append(step(s.x+1,s.steps+1))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visited[s.x+1] = 1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if s.x * 2 &lt;= MAXN and not visited[s.x*2]: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q.append(step(s.x*2,s.steps+1))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     visited[s.x*2]  = 1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2" y="2427288"/>
            <a:ext cx="2952750" cy="5048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广度优先搜索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迷宫问题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2211" name="TextBox 3"/>
          <p:cNvSpPr txBox="1"/>
          <p:nvPr/>
        </p:nvSpPr>
        <p:spPr>
          <a:xfrm>
            <a:off x="2916238" y="52388"/>
            <a:ext cx="20320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信息科学技术学院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212" name="TextBox 7"/>
          <p:cNvSpPr txBox="1"/>
          <p:nvPr/>
        </p:nvSpPr>
        <p:spPr>
          <a:xfrm>
            <a:off x="7596188" y="4659313"/>
            <a:ext cx="141605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美国黄石公园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221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9888" y="457200"/>
            <a:ext cx="6234112" cy="4130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4258" name="Rectangle 1"/>
          <p:cNvSpPr/>
          <p:nvPr/>
        </p:nvSpPr>
        <p:spPr>
          <a:xfrm>
            <a:off x="357188" y="857250"/>
            <a:ext cx="6626225" cy="34782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定义一个矩阵： 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0 1 0 0 0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0 1 0 1 0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0 0 0 0 0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0 1 1 1 0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0 0 0 1 0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它表示一个迷宫，其中的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表示墙壁，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表示可以走的路，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只能横着走或竖着走，不能斜着走，要求编程序找出从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左上角到右下角的最短路线。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259" name="矩形 4"/>
          <p:cNvSpPr/>
          <p:nvPr/>
        </p:nvSpPr>
        <p:spPr>
          <a:xfrm>
            <a:off x="142875" y="285750"/>
            <a:ext cx="37973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268605" eaLnBrk="1" hangingPunct="1"/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迷宫问题 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百练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4127)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commondata" val="eyJoZGlkIjoiZjFmZWIzNDg2MmIzZjExOTIzMmViNTBmYTMwYTk0ZWYifQ=="/>
</p:tagLst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19875</Words>
  <Application>WPS 演示</Application>
  <PresentationFormat>全屏显示(16:9)</PresentationFormat>
  <Paragraphs>1865</Paragraphs>
  <Slides>114</Slides>
  <Notes>90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114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Times New Roman</vt:lpstr>
      <vt:lpstr>黑体</vt:lpstr>
      <vt:lpstr>Calibri</vt:lpstr>
      <vt:lpstr>Arial Unicode MS</vt:lpstr>
      <vt:lpstr>Book Antiqua</vt:lpstr>
      <vt:lpstr>Courier New</vt:lpstr>
      <vt:lpstr>Network</vt:lpstr>
      <vt:lpstr>Office 主题</vt:lpstr>
      <vt:lpstr>1_Network</vt:lpstr>
      <vt:lpstr>2_Network</vt:lpstr>
      <vt:lpstr>4_Network</vt:lpstr>
      <vt:lpstr>5_Network</vt:lpstr>
      <vt:lpstr>7_Network</vt:lpstr>
      <vt:lpstr>6_Network</vt:lpstr>
      <vt:lpstr>数据结构和算法 （Python描述）</vt:lpstr>
      <vt:lpstr>PowerPoint 演示文稿</vt:lpstr>
      <vt:lpstr>图的概念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图的表示方法</vt:lpstr>
      <vt:lpstr>PowerPoint 演示文稿</vt:lpstr>
      <vt:lpstr>PowerPoint 演示文稿</vt:lpstr>
      <vt:lpstr>PowerPoint 演示文稿</vt:lpstr>
      <vt:lpstr>PowerPoint 演示文稿</vt:lpstr>
      <vt:lpstr>图的遍历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图的深度优先搜索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例题：城堡问题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例题：踩方格</vt:lpstr>
      <vt:lpstr>PowerPoint 演示文稿</vt:lpstr>
      <vt:lpstr>PowerPoint 演示文稿</vt:lpstr>
      <vt:lpstr>PowerPoint 演示文稿</vt:lpstr>
      <vt:lpstr>例题：算 24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例题:Roads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例题:生日蛋糕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广度优先搜索 例题: 抓住那头牛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广度优先搜索 例题: 迷宫问题</vt:lpstr>
      <vt:lpstr>PowerPoint 演示文稿</vt:lpstr>
      <vt:lpstr>PowerPoint 演示文稿</vt:lpstr>
      <vt:lpstr>PowerPoint 演示文稿</vt:lpstr>
      <vt:lpstr>广度优先搜索 例题: 鸣人和佐助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dongfanghong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guowei</dc:creator>
  <cp:lastModifiedBy>张程煕</cp:lastModifiedBy>
  <cp:revision>1263</cp:revision>
  <dcterms:created xsi:type="dcterms:W3CDTF">2002-01-07T04:58:00Z</dcterms:created>
  <dcterms:modified xsi:type="dcterms:W3CDTF">2024-04-13T12:17:25Z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A4979BC91D714ACC9A1C546D68B9FBC3_12</vt:lpwstr>
  </property>
  <property fmtid="{D5CDD505-2E9C-101B-9397-08002B2CF9AE}" pid="3" name="KSOProductBuildVer">
    <vt:lpwstr>2052-12.1.0.16417</vt:lpwstr>
  </property>
</Properties>
</file>